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9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10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8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29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0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88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4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8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2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5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6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3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4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A27E-4C35-44FE-88A2-066637DB47C8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C826E7-4935-4B6E-8C17-F5FDBCB35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5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E9A91EB-8CF0-F383-9E92-A1D9E8EE5F16}"/>
              </a:ext>
            </a:extLst>
          </p:cNvPr>
          <p:cNvGrpSpPr/>
          <p:nvPr/>
        </p:nvGrpSpPr>
        <p:grpSpPr>
          <a:xfrm>
            <a:off x="4913221" y="4447970"/>
            <a:ext cx="2703182" cy="1200329"/>
            <a:chOff x="4744408" y="720028"/>
            <a:chExt cx="2703182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xmlns="" id="{1115DBF0-99F3-95BA-62CC-B878ED449819}"/>
                </a:ext>
              </a:extLst>
            </p:cNvPr>
            <p:cNvSpPr txBox="1"/>
            <p:nvPr/>
          </p:nvSpPr>
          <p:spPr>
            <a:xfrm>
              <a:off x="4744409" y="720028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Phần 2</a:t>
              </a:r>
              <a:endParaRPr kumimoji="0" lang="en-US" sz="72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xmlns="" id="{3F31A8BD-0110-D446-3E05-6E31AEA23172}"/>
                </a:ext>
              </a:extLst>
            </p:cNvPr>
            <p:cNvSpPr txBox="1"/>
            <p:nvPr/>
          </p:nvSpPr>
          <p:spPr>
            <a:xfrm>
              <a:off x="4744408" y="720028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 w="0"/>
                  <a:solidFill>
                    <a:srgbClr val="FF0066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Phần 2</a:t>
              </a:r>
              <a:endParaRPr kumimoji="0" lang="en-US" sz="7200" b="0" i="0" u="none" strike="noStrike" kern="1200" cap="none" spc="0" normalizeH="0" baseline="0" noProof="0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Duepuntozero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180F21ED-A00E-16F6-9E1C-67B8B33D2238}"/>
              </a:ext>
            </a:extLst>
          </p:cNvPr>
          <p:cNvGrpSpPr/>
          <p:nvPr/>
        </p:nvGrpSpPr>
        <p:grpSpPr>
          <a:xfrm>
            <a:off x="-370258" y="5136015"/>
            <a:ext cx="12932515" cy="1569660"/>
            <a:chOff x="1573927" y="446027"/>
            <a:chExt cx="11172611" cy="275750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1239EAE-838C-956E-61E5-6C2C3144E9E5}"/>
                </a:ext>
              </a:extLst>
            </p:cNvPr>
            <p:cNvSpPr txBox="1"/>
            <p:nvPr/>
          </p:nvSpPr>
          <p:spPr>
            <a:xfrm>
              <a:off x="1575311" y="446027"/>
              <a:ext cx="11171227" cy="2757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600" b="1" i="0" u="none" strike="noStrike" kern="1200" cap="none" spc="0" normalizeH="0" baseline="0" noProof="0">
                  <a:ln w="2317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THỦ CÔNG KĨ THUẬT</a:t>
              </a: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xmlns="" id="{202CF13F-B276-38A7-811E-D83A7A897859}"/>
                </a:ext>
              </a:extLst>
            </p:cNvPr>
            <p:cNvSpPr txBox="1"/>
            <p:nvPr/>
          </p:nvSpPr>
          <p:spPr>
            <a:xfrm>
              <a:off x="1573927" y="446027"/>
              <a:ext cx="11171227" cy="27575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Ủ 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C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Ô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K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Ĩ 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U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Ậ</a:t>
              </a:r>
              <a:r>
                <a:rPr kumimoji="0" lang="sv-SE" sz="96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iCiel Pony" panose="02000000000000000000" pitchFamily="2" charset="0"/>
                  <a:ea typeface="LNTH-LuoLuoNotangYuanTi 1" pitchFamily="2" charset="-128"/>
                  <a:cs typeface="LNTH-LuoLuoNotangYuanTi 1" pitchFamily="2" charset="-128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8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0424737-271D-FEE3-EBF3-D9B0E9F8A325}"/>
              </a:ext>
            </a:extLst>
          </p:cNvPr>
          <p:cNvSpPr/>
          <p:nvPr/>
        </p:nvSpPr>
        <p:spPr>
          <a:xfrm>
            <a:off x="417454" y="199430"/>
            <a:ext cx="11357091" cy="31205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xmlns="" id="{03ABEEBA-0447-3B2A-4D69-A495ADEA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777">
            <a:off x="1126014" y="335015"/>
            <a:ext cx="1076126" cy="107612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C75654C-FFB8-321C-296F-0AA55E54D62A}"/>
              </a:ext>
            </a:extLst>
          </p:cNvPr>
          <p:cNvSpPr txBox="1"/>
          <p:nvPr/>
        </p:nvSpPr>
        <p:spPr>
          <a:xfrm>
            <a:off x="1664077" y="4866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Đây là dụng 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cụ </a:t>
            </a:r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gì?</a:t>
            </a:r>
            <a:endParaRPr lang="pt-BR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xmlns="" id="{136E2BF5-29E0-0C18-D5DD-8F55C7D665EE}"/>
              </a:ext>
            </a:extLst>
          </p:cNvPr>
          <p:cNvGrpSpPr/>
          <p:nvPr/>
        </p:nvGrpSpPr>
        <p:grpSpPr>
          <a:xfrm>
            <a:off x="8134066" y="940498"/>
            <a:ext cx="3067505" cy="1861994"/>
            <a:chOff x="7843307" y="4820915"/>
            <a:chExt cx="3067505" cy="1861994"/>
          </a:xfrm>
        </p:grpSpPr>
        <p:sp>
          <p:nvSpPr>
            <p:cNvPr id="10" name="Rectangle: Rounded Corners 27">
              <a:extLst>
                <a:ext uri="{FF2B5EF4-FFF2-40B4-BE49-F238E27FC236}">
                  <a16:creationId xmlns:a16="http://schemas.microsoft.com/office/drawing/2014/main" xmlns="" id="{7F93F4BD-8E23-74E2-5111-C06DCD76048A}"/>
                </a:ext>
              </a:extLst>
            </p:cNvPr>
            <p:cNvSpPr/>
            <p:nvPr/>
          </p:nvSpPr>
          <p:spPr>
            <a:xfrm>
              <a:off x="7843307" y="5405549"/>
              <a:ext cx="3067505" cy="1277360"/>
            </a:xfrm>
            <a:prstGeom prst="roundRect">
              <a:avLst>
                <a:gd name="adj" fmla="val 50000"/>
              </a:avLst>
            </a:prstGeom>
            <a:solidFill>
              <a:srgbClr val="E8FFD1"/>
            </a:solidFill>
            <a:ln w="88900" cap="rnd" cmpd="thinThick">
              <a:solidFill>
                <a:srgbClr val="00B050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innerShdw blurRad="1270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5050"/>
                  </a:solidFill>
                </a:rPr>
                <a:t>Đai ốc</a:t>
              </a:r>
            </a:p>
          </p:txBody>
        </p:sp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xmlns="" id="{DCAC6E5D-7B04-FB80-8CC2-38679C4B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2596" y="4820915"/>
              <a:ext cx="968926" cy="939737"/>
            </a:xfrm>
            <a:prstGeom prst="rect">
              <a:avLst/>
            </a:prstGeom>
          </p:spPr>
        </p:pic>
      </p:grpSp>
      <p:pic>
        <p:nvPicPr>
          <p:cNvPr id="7" name="Hình ảnh 6" descr="Ảnh có chứa văn bản, ảnh chụp màn hình, số, Phông chữ&#10;&#10;Mô tả được tạo tự động">
            <a:extLst>
              <a:ext uri="{FF2B5EF4-FFF2-40B4-BE49-F238E27FC236}">
                <a16:creationId xmlns:a16="http://schemas.microsoft.com/office/drawing/2014/main" xmlns="" id="{5EB562B8-6223-91C4-7FE8-08EF022704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0" t="73718" r="17608" b="13383"/>
          <a:stretch/>
        </p:blipFill>
        <p:spPr>
          <a:xfrm>
            <a:off x="1265859" y="1455196"/>
            <a:ext cx="5584151" cy="13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EABFCC48-A677-5A4F-068F-3828032848C6}"/>
              </a:ext>
            </a:extLst>
          </p:cNvPr>
          <p:cNvGrpSpPr/>
          <p:nvPr/>
        </p:nvGrpSpPr>
        <p:grpSpPr>
          <a:xfrm>
            <a:off x="72887" y="4025150"/>
            <a:ext cx="12046226" cy="2646878"/>
            <a:chOff x="1575311" y="446027"/>
            <a:chExt cx="11171227" cy="6249214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xmlns="" id="{4CA7D045-4387-2358-FB95-733173FAFB56}"/>
                </a:ext>
              </a:extLst>
            </p:cNvPr>
            <p:cNvSpPr txBox="1"/>
            <p:nvPr/>
          </p:nvSpPr>
          <p:spPr>
            <a:xfrm>
              <a:off x="1575311" y="446027"/>
              <a:ext cx="11171227" cy="6249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sv-SE" sz="16600" b="1">
                  <a:ln w="2317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xmlns="" id="{DC6BF963-A9FF-6EB8-DC1E-4A8B88B0D2ED}"/>
                </a:ext>
              </a:extLst>
            </p:cNvPr>
            <p:cNvSpPr txBox="1"/>
            <p:nvPr/>
          </p:nvSpPr>
          <p:spPr>
            <a:xfrm>
              <a:off x="1575311" y="446027"/>
              <a:ext cx="11171227" cy="6249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Á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M 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P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Á</a:t>
              </a:r>
              <a:endParaRPr lang="sv-SE" sz="1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94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9E0E639C-EFC0-78D1-EF8D-0033706BD80E}"/>
              </a:ext>
            </a:extLst>
          </p:cNvPr>
          <p:cNvGrpSpPr/>
          <p:nvPr/>
        </p:nvGrpSpPr>
        <p:grpSpPr>
          <a:xfrm>
            <a:off x="1015013" y="340727"/>
            <a:ext cx="10161974" cy="4098120"/>
            <a:chOff x="810826" y="195584"/>
            <a:chExt cx="10161974" cy="4098120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xmlns="" id="{BF3AA0AA-53CB-891F-F70B-62EA37D41393}"/>
                </a:ext>
              </a:extLst>
            </p:cNvPr>
            <p:cNvSpPr/>
            <p:nvPr/>
          </p:nvSpPr>
          <p:spPr>
            <a:xfrm>
              <a:off x="810826" y="195584"/>
              <a:ext cx="10161974" cy="40981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C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EF2DF2EC-3D6A-8591-0559-C451EE3CFF4E}"/>
                </a:ext>
              </a:extLst>
            </p:cNvPr>
            <p:cNvSpPr/>
            <p:nvPr/>
          </p:nvSpPr>
          <p:spPr>
            <a:xfrm>
              <a:off x="1048701" y="416221"/>
              <a:ext cx="9685560" cy="3638943"/>
            </a:xfrm>
            <a:prstGeom prst="roundRect">
              <a:avLst/>
            </a:prstGeom>
            <a:noFill/>
            <a:ln w="57150">
              <a:solidFill>
                <a:srgbClr val="FF7C8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9D645751-E4F9-F854-26EE-08783D41BFBA}"/>
              </a:ext>
            </a:extLst>
          </p:cNvPr>
          <p:cNvSpPr txBox="1"/>
          <p:nvPr/>
        </p:nvSpPr>
        <p:spPr>
          <a:xfrm>
            <a:off x="2429300" y="682446"/>
            <a:ext cx="68467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solidFill>
                  <a:srgbClr val="FF0066"/>
                </a:solidFill>
                <a:latin typeface="LNTH-Dinomiko" panose="02000500000000000000" pitchFamily="2" charset="0"/>
                <a:ea typeface="Roboto" panose="02000000000000000000" pitchFamily="2" charset="0"/>
              </a:rPr>
              <a:t>Hoạt động 2</a:t>
            </a:r>
            <a:endParaRPr lang="en-US" sz="4800">
              <a:solidFill>
                <a:srgbClr val="FF0066"/>
              </a:solidFill>
              <a:latin typeface="LNTH-Dinomiko" panose="02000500000000000000" pitchFamily="2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3517960B-A719-754D-1E7D-3F950E31B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" y="3250209"/>
            <a:ext cx="2464438" cy="2615816"/>
          </a:xfrm>
          <a:prstGeom prst="rect">
            <a:avLst/>
          </a:prstGeom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41CBBABC-9C5E-C971-2047-E777847CD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219" y="37166"/>
            <a:ext cx="2250289" cy="284714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65B28625-B84E-9651-955E-6F0CE384A9F8}"/>
              </a:ext>
            </a:extLst>
          </p:cNvPr>
          <p:cNvSpPr txBox="1"/>
          <p:nvPr/>
        </p:nvSpPr>
        <p:spPr>
          <a:xfrm>
            <a:off x="1568912" y="1691348"/>
            <a:ext cx="88414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6600">
                <a:solidFill>
                  <a:srgbClr val="FF0066"/>
                </a:solidFill>
                <a:latin typeface="iCiel Pony" panose="02000000000000000000" pitchFamily="2" charset="0"/>
                <a:ea typeface="Roboto" panose="02000000000000000000" pitchFamily="2" charset="0"/>
              </a:rPr>
              <a:t>THỰC HÀNH LẮP GHÉP MÔ HÌNH CẦU VƯỢT</a:t>
            </a:r>
            <a:endParaRPr lang="en-US" sz="6600">
              <a:solidFill>
                <a:srgbClr val="FF0066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1.11111E-6 L 3.95833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11015" y="182880"/>
            <a:ext cx="11774659" cy="64430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699801" y="1239199"/>
            <a:ext cx="1005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êu cầu của mô hình cầu vượt sau khi hoàn thành.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18" y="1239199"/>
            <a:ext cx="703384" cy="667527"/>
          </a:xfrm>
          <a:prstGeom prst="rect">
            <a:avLst/>
          </a:prstGeom>
        </p:spPr>
      </p:pic>
      <p:grpSp>
        <p:nvGrpSpPr>
          <p:cNvPr id="19" name="Nhóm 7">
            <a:extLst>
              <a:ext uri="{FF2B5EF4-FFF2-40B4-BE49-F238E27FC236}">
                <a16:creationId xmlns:a16="http://schemas.microsoft.com/office/drawing/2014/main" xmlns="" id="{DD10A9F7-3407-F9E3-6A6D-9FE82B5D036C}"/>
              </a:ext>
            </a:extLst>
          </p:cNvPr>
          <p:cNvGrpSpPr/>
          <p:nvPr/>
        </p:nvGrpSpPr>
        <p:grpSpPr>
          <a:xfrm>
            <a:off x="1054749" y="367665"/>
            <a:ext cx="586722" cy="769441"/>
            <a:chOff x="1169225" y="150825"/>
            <a:chExt cx="704966" cy="886913"/>
          </a:xfrm>
        </p:grpSpPr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AA6C0574-E878-31A4-8D48-40FAE7A1DF2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xmlns="" id="{1C8E03B2-7FA3-DFB7-E3A3-D699CE5BEACC}"/>
                </a:ext>
              </a:extLst>
            </p:cNvPr>
            <p:cNvSpPr txBox="1"/>
            <p:nvPr/>
          </p:nvSpPr>
          <p:spPr>
            <a:xfrm>
              <a:off x="1235621" y="150825"/>
              <a:ext cx="556551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59126C5F-1E16-B45C-E1E9-6363D833DA52}"/>
              </a:ext>
            </a:extLst>
          </p:cNvPr>
          <p:cNvSpPr txBox="1"/>
          <p:nvPr/>
        </p:nvSpPr>
        <p:spPr>
          <a:xfrm>
            <a:off x="1727765" y="403550"/>
            <a:ext cx="52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 cầu sản phẩm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641A780C-5EED-CFC7-B260-AA92A41B1167}"/>
              </a:ext>
            </a:extLst>
          </p:cNvPr>
          <p:cNvGrpSpPr/>
          <p:nvPr/>
        </p:nvGrpSpPr>
        <p:grpSpPr>
          <a:xfrm>
            <a:off x="2290056" y="2013293"/>
            <a:ext cx="7079231" cy="1253698"/>
            <a:chOff x="805812" y="2584364"/>
            <a:chExt cx="7079231" cy="1253698"/>
          </a:xfrm>
        </p:grpSpPr>
        <p:sp>
          <p:nvSpPr>
            <p:cNvPr id="4" name="TextBox 30">
              <a:extLst>
                <a:ext uri="{FF2B5EF4-FFF2-40B4-BE49-F238E27FC236}">
                  <a16:creationId xmlns:a16="http://schemas.microsoft.com/office/drawing/2014/main" xmlns="" id="{2F695426-8F3A-10B4-26C4-DB583C0CA892}"/>
                </a:ext>
              </a:extLst>
            </p:cNvPr>
            <p:cNvSpPr txBox="1"/>
            <p:nvPr/>
          </p:nvSpPr>
          <p:spPr>
            <a:xfrm>
              <a:off x="1376670" y="3122973"/>
              <a:ext cx="6508373" cy="715089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Đầy đủ các bộ phận.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C42251B3-4E39-8A61-596D-48ABFD793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812" y="2584364"/>
              <a:ext cx="1141716" cy="1077218"/>
            </a:xfrm>
            <a:prstGeom prst="rect">
              <a:avLst/>
            </a:prstGeom>
          </p:spPr>
        </p:pic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F892CEE7-6866-D1D9-B1AC-A76344451268}"/>
              </a:ext>
            </a:extLst>
          </p:cNvPr>
          <p:cNvGrpSpPr/>
          <p:nvPr/>
        </p:nvGrpSpPr>
        <p:grpSpPr>
          <a:xfrm>
            <a:off x="2290056" y="3791349"/>
            <a:ext cx="7079231" cy="1253698"/>
            <a:chOff x="805812" y="4059296"/>
            <a:chExt cx="7079231" cy="1253698"/>
          </a:xfrm>
        </p:grpSpPr>
        <p:sp>
          <p:nvSpPr>
            <p:cNvPr id="6" name="TextBox 32">
              <a:extLst>
                <a:ext uri="{FF2B5EF4-FFF2-40B4-BE49-F238E27FC236}">
                  <a16:creationId xmlns:a16="http://schemas.microsoft.com/office/drawing/2014/main" xmlns="" id="{08BA95FD-3087-D452-18A6-846B16BC9F5B}"/>
                </a:ext>
              </a:extLst>
            </p:cNvPr>
            <p:cNvSpPr txBox="1"/>
            <p:nvPr/>
          </p:nvSpPr>
          <p:spPr>
            <a:xfrm>
              <a:off x="1376670" y="4597905"/>
              <a:ext cx="6508373" cy="715089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Mối ghép đúng vị trí, chắc chắn.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82AC42DF-53FB-2D0E-6815-FDF2CD95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812" y="4059296"/>
              <a:ext cx="1141716" cy="1077218"/>
            </a:xfrm>
            <a:prstGeom prst="rect">
              <a:avLst/>
            </a:prstGeom>
          </p:spPr>
        </p:pic>
      </p:grpSp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6F680BB4-CC7A-AC2E-CD92-DF1C71492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35" y="3617040"/>
            <a:ext cx="1731730" cy="2780381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xmlns="" id="{8A87414F-0FBE-2BB1-98E1-4BE21B7CA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1001" y="3562969"/>
            <a:ext cx="1952374" cy="28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91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6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11015" y="182880"/>
            <a:ext cx="11774659" cy="64430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699802" y="1175317"/>
            <a:ext cx="96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hững chi tiết và dụng cụ sau đây để lắp ghép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 hình cầu vượt.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18" y="1239199"/>
            <a:ext cx="703384" cy="667527"/>
          </a:xfrm>
          <a:prstGeom prst="rect">
            <a:avLst/>
          </a:prstGeom>
        </p:spPr>
      </p:pic>
      <p:grpSp>
        <p:nvGrpSpPr>
          <p:cNvPr id="19" name="Nhóm 7">
            <a:extLst>
              <a:ext uri="{FF2B5EF4-FFF2-40B4-BE49-F238E27FC236}">
                <a16:creationId xmlns:a16="http://schemas.microsoft.com/office/drawing/2014/main" xmlns="" id="{DD10A9F7-3407-F9E3-6A6D-9FE82B5D036C}"/>
              </a:ext>
            </a:extLst>
          </p:cNvPr>
          <p:cNvGrpSpPr/>
          <p:nvPr/>
        </p:nvGrpSpPr>
        <p:grpSpPr>
          <a:xfrm>
            <a:off x="1054749" y="367665"/>
            <a:ext cx="586722" cy="769441"/>
            <a:chOff x="1169225" y="150825"/>
            <a:chExt cx="704966" cy="886913"/>
          </a:xfrm>
        </p:grpSpPr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AA6C0574-E878-31A4-8D48-40FAE7A1DF2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xmlns="" id="{1C8E03B2-7FA3-DFB7-E3A3-D699CE5BEACC}"/>
                </a:ext>
              </a:extLst>
            </p:cNvPr>
            <p:cNvSpPr txBox="1"/>
            <p:nvPr/>
          </p:nvSpPr>
          <p:spPr>
            <a:xfrm>
              <a:off x="1235621" y="150825"/>
              <a:ext cx="556551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59126C5F-1E16-B45C-E1E9-6363D833DA52}"/>
              </a:ext>
            </a:extLst>
          </p:cNvPr>
          <p:cNvSpPr txBox="1"/>
          <p:nvPr/>
        </p:nvSpPr>
        <p:spPr>
          <a:xfrm>
            <a:off x="1727765" y="403550"/>
            <a:ext cx="52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 tiết và dụng cụ</a:t>
            </a:r>
          </a:p>
        </p:txBody>
      </p:sp>
      <p:pic>
        <p:nvPicPr>
          <p:cNvPr id="13" name="Hình ảnh 12" descr="Ảnh có chứa văn bản, ảnh chụp màn hình, công cụ&#10;&#10;Mô tả được tạo tự động">
            <a:extLst>
              <a:ext uri="{FF2B5EF4-FFF2-40B4-BE49-F238E27FC236}">
                <a16:creationId xmlns:a16="http://schemas.microsoft.com/office/drawing/2014/main" xmlns="" id="{5B8F134E-B54C-617B-5317-6944C09B70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3"/>
          <a:stretch/>
        </p:blipFill>
        <p:spPr>
          <a:xfrm>
            <a:off x="1727765" y="2316416"/>
            <a:ext cx="8840999" cy="41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2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11015" y="182880"/>
            <a:ext cx="11774659" cy="64430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699802" y="1175317"/>
            <a:ext cx="96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hững chi tiết và dụng cụ sau đây để lắp ghép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 hình cầu vượt.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18" y="1239199"/>
            <a:ext cx="703384" cy="667527"/>
          </a:xfrm>
          <a:prstGeom prst="rect">
            <a:avLst/>
          </a:prstGeom>
        </p:spPr>
      </p:pic>
      <p:grpSp>
        <p:nvGrpSpPr>
          <p:cNvPr id="19" name="Nhóm 7">
            <a:extLst>
              <a:ext uri="{FF2B5EF4-FFF2-40B4-BE49-F238E27FC236}">
                <a16:creationId xmlns:a16="http://schemas.microsoft.com/office/drawing/2014/main" xmlns="" id="{DD10A9F7-3407-F9E3-6A6D-9FE82B5D036C}"/>
              </a:ext>
            </a:extLst>
          </p:cNvPr>
          <p:cNvGrpSpPr/>
          <p:nvPr/>
        </p:nvGrpSpPr>
        <p:grpSpPr>
          <a:xfrm>
            <a:off x="1054749" y="367665"/>
            <a:ext cx="586722" cy="769441"/>
            <a:chOff x="1169225" y="150825"/>
            <a:chExt cx="704966" cy="886913"/>
          </a:xfrm>
        </p:grpSpPr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AA6C0574-E878-31A4-8D48-40FAE7A1DF2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xmlns="" id="{1C8E03B2-7FA3-DFB7-E3A3-D699CE5BEACC}"/>
                </a:ext>
              </a:extLst>
            </p:cNvPr>
            <p:cNvSpPr txBox="1"/>
            <p:nvPr/>
          </p:nvSpPr>
          <p:spPr>
            <a:xfrm>
              <a:off x="1235621" y="150825"/>
              <a:ext cx="556551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59126C5F-1E16-B45C-E1E9-6363D833DA52}"/>
              </a:ext>
            </a:extLst>
          </p:cNvPr>
          <p:cNvSpPr txBox="1"/>
          <p:nvPr/>
        </p:nvSpPr>
        <p:spPr>
          <a:xfrm>
            <a:off x="1727765" y="403550"/>
            <a:ext cx="52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 tiết và dụng cụ</a:t>
            </a:r>
          </a:p>
        </p:txBody>
      </p:sp>
      <p:pic>
        <p:nvPicPr>
          <p:cNvPr id="6" name="Hình ảnh 5" descr="Ảnh có chứa văn bản, ảnh chụp màn hình, số, Phông chữ&#10;&#10;Mô tả được tạo tự động">
            <a:extLst>
              <a:ext uri="{FF2B5EF4-FFF2-40B4-BE49-F238E27FC236}">
                <a16:creationId xmlns:a16="http://schemas.microsoft.com/office/drawing/2014/main" xmlns="" id="{7096086A-FD66-0825-3065-4F4B0026AE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77"/>
          <a:stretch/>
        </p:blipFill>
        <p:spPr>
          <a:xfrm>
            <a:off x="1348110" y="2522795"/>
            <a:ext cx="9509612" cy="34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11015" y="182880"/>
            <a:ext cx="11774659" cy="64430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699802" y="1175317"/>
            <a:ext cx="9696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hững chi tiết và dụng cụ sau đây để lắp ghép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 hình cầu vượt.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18" y="1239199"/>
            <a:ext cx="703384" cy="667527"/>
          </a:xfrm>
          <a:prstGeom prst="rect">
            <a:avLst/>
          </a:prstGeom>
        </p:spPr>
      </p:pic>
      <p:grpSp>
        <p:nvGrpSpPr>
          <p:cNvPr id="19" name="Nhóm 7">
            <a:extLst>
              <a:ext uri="{FF2B5EF4-FFF2-40B4-BE49-F238E27FC236}">
                <a16:creationId xmlns:a16="http://schemas.microsoft.com/office/drawing/2014/main" xmlns="" id="{DD10A9F7-3407-F9E3-6A6D-9FE82B5D036C}"/>
              </a:ext>
            </a:extLst>
          </p:cNvPr>
          <p:cNvGrpSpPr/>
          <p:nvPr/>
        </p:nvGrpSpPr>
        <p:grpSpPr>
          <a:xfrm>
            <a:off x="1054749" y="367665"/>
            <a:ext cx="586722" cy="769441"/>
            <a:chOff x="1169225" y="150825"/>
            <a:chExt cx="704966" cy="886913"/>
          </a:xfrm>
        </p:grpSpPr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AA6C0574-E878-31A4-8D48-40FAE7A1DF2E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TextBox 23">
              <a:extLst>
                <a:ext uri="{FF2B5EF4-FFF2-40B4-BE49-F238E27FC236}">
                  <a16:creationId xmlns:a16="http://schemas.microsoft.com/office/drawing/2014/main" xmlns="" id="{1C8E03B2-7FA3-DFB7-E3A3-D699CE5BEACC}"/>
                </a:ext>
              </a:extLst>
            </p:cNvPr>
            <p:cNvSpPr txBox="1"/>
            <p:nvPr/>
          </p:nvSpPr>
          <p:spPr>
            <a:xfrm>
              <a:off x="1235621" y="150825"/>
              <a:ext cx="556551" cy="8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ony" panose="020000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22" name="TextBox 1">
            <a:extLst>
              <a:ext uri="{FF2B5EF4-FFF2-40B4-BE49-F238E27FC236}">
                <a16:creationId xmlns:a16="http://schemas.microsoft.com/office/drawing/2014/main" xmlns="" id="{59126C5F-1E16-B45C-E1E9-6363D833DA52}"/>
              </a:ext>
            </a:extLst>
          </p:cNvPr>
          <p:cNvSpPr txBox="1"/>
          <p:nvPr/>
        </p:nvSpPr>
        <p:spPr>
          <a:xfrm>
            <a:off x="1727765" y="403550"/>
            <a:ext cx="528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 tiết và dụng cụ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E25479AE-5792-1794-9297-AAF72E217162}"/>
              </a:ext>
            </a:extLst>
          </p:cNvPr>
          <p:cNvGrpSpPr/>
          <p:nvPr/>
        </p:nvGrpSpPr>
        <p:grpSpPr>
          <a:xfrm>
            <a:off x="1348110" y="2522795"/>
            <a:ext cx="9509612" cy="3275682"/>
            <a:chOff x="1348110" y="2522795"/>
            <a:chExt cx="9509612" cy="3275682"/>
          </a:xfrm>
        </p:grpSpPr>
        <p:pic>
          <p:nvPicPr>
            <p:cNvPr id="6" name="Hình ảnh 5" descr="Ảnh có chứa văn bản, ảnh chụp màn hình, số, Phông chữ&#10;&#10;Mô tả được tạo tự động">
              <a:extLst>
                <a:ext uri="{FF2B5EF4-FFF2-40B4-BE49-F238E27FC236}">
                  <a16:creationId xmlns:a16="http://schemas.microsoft.com/office/drawing/2014/main" xmlns="" id="{7096086A-FD66-0825-3065-4F4B0026A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123"/>
            <a:stretch/>
          </p:blipFill>
          <p:spPr>
            <a:xfrm>
              <a:off x="1348110" y="2522795"/>
              <a:ext cx="9509612" cy="667527"/>
            </a:xfrm>
            <a:prstGeom prst="rect">
              <a:avLst/>
            </a:prstGeom>
          </p:spPr>
        </p:pic>
        <p:pic>
          <p:nvPicPr>
            <p:cNvPr id="7" name="Hình ảnh 6" descr="Ảnh có chứa văn bản, ảnh chụp màn hình, số, Phông chữ&#10;&#10;Mô tả được tạo tự động">
              <a:extLst>
                <a:ext uri="{FF2B5EF4-FFF2-40B4-BE49-F238E27FC236}">
                  <a16:creationId xmlns:a16="http://schemas.microsoft.com/office/drawing/2014/main" xmlns="" id="{6EDCE031-D25C-4B5B-BEB5-EFB1AF8DA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68"/>
            <a:stretch/>
          </p:blipFill>
          <p:spPr>
            <a:xfrm>
              <a:off x="1348690" y="3106444"/>
              <a:ext cx="9509032" cy="2692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592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174171"/>
            <a:ext cx="11774659" cy="523965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436198" y="489430"/>
            <a:ext cx="1014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5" y="450288"/>
            <a:ext cx="703384" cy="66752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1D5892D-F814-01D5-2C73-66C697B0F499}"/>
              </a:ext>
            </a:extLst>
          </p:cNvPr>
          <p:cNvSpPr txBox="1"/>
          <p:nvPr/>
        </p:nvSpPr>
        <p:spPr>
          <a:xfrm>
            <a:off x="1563966" y="4133945"/>
            <a:ext cx="9059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HẢO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LUẬN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NHÓM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BỐN</a:t>
            </a:r>
            <a:endParaRPr kumimoji="0" lang="vi-VN" sz="66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DAF370-323F-099D-F27C-582625E8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67" y="1507475"/>
            <a:ext cx="7131373" cy="23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174170"/>
            <a:ext cx="11774659" cy="6194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436198" y="489430"/>
            <a:ext cx="1014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5" y="450288"/>
            <a:ext cx="703384" cy="66752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1D5892D-F814-01D5-2C73-66C697B0F499}"/>
              </a:ext>
            </a:extLst>
          </p:cNvPr>
          <p:cNvSpPr txBox="1"/>
          <p:nvPr/>
        </p:nvSpPr>
        <p:spPr>
          <a:xfrm>
            <a:off x="1563965" y="4029125"/>
            <a:ext cx="9059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TRÌNH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BÀY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TRƯỚC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LỚP</a:t>
            </a:r>
            <a:endParaRPr kumimoji="0" lang="vi-VN" sz="66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DAF370-323F-099D-F27C-582625E8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67" y="1507475"/>
            <a:ext cx="7131373" cy="23163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29C0D3-8CF8-D5DF-8412-BE1B83369A30}"/>
              </a:ext>
            </a:extLst>
          </p:cNvPr>
          <p:cNvGrpSpPr/>
          <p:nvPr/>
        </p:nvGrpSpPr>
        <p:grpSpPr>
          <a:xfrm>
            <a:off x="3099946" y="5051825"/>
            <a:ext cx="5987414" cy="1000549"/>
            <a:chOff x="2302333" y="1742761"/>
            <a:chExt cx="11767014" cy="1999138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xmlns="" id="{0B3BA442-18B5-1B22-2622-065BB2A59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2333" y="1742761"/>
              <a:ext cx="7587334" cy="1999138"/>
            </a:xfrm>
            <a:prstGeom prst="rect">
              <a:avLst/>
            </a:prstGeom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xmlns="" id="{BCB4DA89-FAEE-8B82-5E33-53E5000AB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75000" y="1774090"/>
              <a:ext cx="3694347" cy="1936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870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649356"/>
            <a:ext cx="11774659" cy="5088835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396441" y="886487"/>
            <a:ext cx="1014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" y="847345"/>
            <a:ext cx="703384" cy="66752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1D5892D-F814-01D5-2C73-66C697B0F499}"/>
              </a:ext>
            </a:extLst>
          </p:cNvPr>
          <p:cNvSpPr txBox="1"/>
          <p:nvPr/>
        </p:nvSpPr>
        <p:spPr>
          <a:xfrm>
            <a:off x="1566310" y="4473683"/>
            <a:ext cx="9059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THEO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DÕI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GV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LÀM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MẪU</a:t>
            </a:r>
            <a:endParaRPr kumimoji="0" lang="vi-VN" sz="66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DAF370-323F-099D-F27C-582625E8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11" y="1877537"/>
            <a:ext cx="7131373" cy="23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>
            <a:extLst>
              <a:ext uri="{FF2B5EF4-FFF2-40B4-BE49-F238E27FC236}">
                <a16:creationId xmlns:a16="http://schemas.microsoft.com/office/drawing/2014/main" xmlns="" id="{759A2AB3-C4A8-9FB1-2A7C-610831D003FF}"/>
              </a:ext>
            </a:extLst>
          </p:cNvPr>
          <p:cNvGrpSpPr/>
          <p:nvPr/>
        </p:nvGrpSpPr>
        <p:grpSpPr>
          <a:xfrm>
            <a:off x="4512320" y="2797832"/>
            <a:ext cx="3042026" cy="709553"/>
            <a:chOff x="4213010" y="-772050"/>
            <a:chExt cx="3042026" cy="709553"/>
          </a:xfrm>
        </p:grpSpPr>
        <p:sp>
          <p:nvSpPr>
            <p:cNvPr id="3" name="TextBox 27">
              <a:extLst>
                <a:ext uri="{FF2B5EF4-FFF2-40B4-BE49-F238E27FC236}">
                  <a16:creationId xmlns:a16="http://schemas.microsoft.com/office/drawing/2014/main" xmlns="" id="{472A9DD6-8591-5C60-9DFD-6FD19630F16D}"/>
                </a:ext>
              </a:extLst>
            </p:cNvPr>
            <p:cNvSpPr txBox="1"/>
            <p:nvPr/>
          </p:nvSpPr>
          <p:spPr>
            <a:xfrm>
              <a:off x="4213011" y="-770383"/>
              <a:ext cx="30420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Duepuntozero" panose="02040603050506020204" pitchFamily="18" charset="0"/>
                  <a:ea typeface="+mn-ea"/>
                  <a:cs typeface="Arial" panose="020B0604020202020204" pitchFamily="34" charset="0"/>
                </a:rPr>
                <a:t>Bài 7 – Tiết 2</a:t>
              </a:r>
              <a:endParaRPr kumimoji="0" lang="vi-VN" sz="4000" b="0" i="0" u="none" strike="noStrike" kern="1200" cap="none" spc="0" normalizeH="0" baseline="0" noProof="0">
                <a:ln w="1270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xmlns="" id="{D39F69E3-B5FD-2F33-0457-53AF0FF6EDF7}"/>
                </a:ext>
              </a:extLst>
            </p:cNvPr>
            <p:cNvSpPr txBox="1"/>
            <p:nvPr/>
          </p:nvSpPr>
          <p:spPr>
            <a:xfrm>
              <a:off x="4213010" y="-772050"/>
              <a:ext cx="30420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Bài 7 – Tiết 2</a:t>
              </a:r>
              <a:endPara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xmlns="" id="{222CE4FD-D48A-FD57-BD18-CA8B06973EFA}"/>
              </a:ext>
            </a:extLst>
          </p:cNvPr>
          <p:cNvGrpSpPr/>
          <p:nvPr/>
        </p:nvGrpSpPr>
        <p:grpSpPr>
          <a:xfrm>
            <a:off x="4278525" y="754730"/>
            <a:ext cx="3275823" cy="780844"/>
            <a:chOff x="7896750" y="715563"/>
            <a:chExt cx="3275823" cy="780844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xmlns="" id="{ADA3964F-6377-CC24-EAAD-62E3134108CF}"/>
                </a:ext>
              </a:extLst>
            </p:cNvPr>
            <p:cNvSpPr txBox="1"/>
            <p:nvPr/>
          </p:nvSpPr>
          <p:spPr>
            <a:xfrm>
              <a:off x="7896752" y="715563"/>
              <a:ext cx="3275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solidFill>
                    <a:srgbClr val="F93B6B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#9Slide07 SVNBeachwood Sans" pitchFamily="2" charset="0"/>
                  <a:ea typeface="LNTH-LuoLuoNotangYuanTi 1" pitchFamily="2" charset="-128"/>
                  <a:cs typeface="LNTH-LuoLuoNotangYuanTi 1" pitchFamily="2" charset="-128"/>
                </a:rPr>
                <a:t>CÔng NGHỆ</a:t>
              </a:r>
              <a:endParaRPr kumimoji="0" lang="en-US" sz="4400" b="0" i="0" u="none" strike="noStrike" kern="1200" cap="none" spc="0" normalizeH="0" baseline="0" noProof="0" dirty="0">
                <a:ln w="127000">
                  <a:solidFill>
                    <a:prstClr val="white"/>
                  </a:solidFill>
                </a:ln>
                <a:solidFill>
                  <a:srgbClr val="F93B6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SVNBeachwood Sans" pitchFamily="2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xmlns="" id="{1784E306-7781-FB4F-DE6D-59FA11A75EC4}"/>
                </a:ext>
              </a:extLst>
            </p:cNvPr>
            <p:cNvSpPr txBox="1"/>
            <p:nvPr/>
          </p:nvSpPr>
          <p:spPr>
            <a:xfrm>
              <a:off x="7896750" y="726966"/>
              <a:ext cx="32758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F93B6B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CÔng NGHỆ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93B6B"/>
                </a:solidFill>
                <a:effectLst/>
                <a:uLnTx/>
                <a:uFillTx/>
                <a:latin typeface="#9Slide07 SVNBeachwood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xmlns="" id="{73E97CC1-2B65-BBAB-1C44-7B73B4872CEB}"/>
              </a:ext>
            </a:extLst>
          </p:cNvPr>
          <p:cNvSpPr txBox="1"/>
          <p:nvPr/>
        </p:nvSpPr>
        <p:spPr>
          <a:xfrm>
            <a:off x="2449399" y="1"/>
            <a:ext cx="7293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Thứ … ngày … tháng … năm …</a:t>
            </a:r>
            <a:endParaRPr kumimoji="0" lang="vi-VN" sz="4800" b="0" i="0" u="none" strike="noStrike" kern="1200" cap="none" spc="0" normalizeH="0" baseline="0" noProof="0">
              <a:ln w="190500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xmlns="" id="{1F8B8BAC-D3BD-3DA4-64A6-E819DBCB542C}"/>
              </a:ext>
            </a:extLst>
          </p:cNvPr>
          <p:cNvSpPr txBox="1"/>
          <p:nvPr/>
        </p:nvSpPr>
        <p:spPr>
          <a:xfrm>
            <a:off x="2449399" y="0"/>
            <a:ext cx="72932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Thứ … ngày … tháng … năm …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DA930196-A512-E7AA-1087-B3A522A70FFA}"/>
              </a:ext>
            </a:extLst>
          </p:cNvPr>
          <p:cNvGrpSpPr/>
          <p:nvPr/>
        </p:nvGrpSpPr>
        <p:grpSpPr>
          <a:xfrm>
            <a:off x="-703385" y="1597129"/>
            <a:ext cx="13598769" cy="1129412"/>
            <a:chOff x="-482520" y="1584840"/>
            <a:chExt cx="13359144" cy="1129412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xmlns="" id="{91262A53-9C82-283B-4973-F55B9FB6DFF4}"/>
                </a:ext>
              </a:extLst>
            </p:cNvPr>
            <p:cNvSpPr txBox="1"/>
            <p:nvPr/>
          </p:nvSpPr>
          <p:spPr>
            <a:xfrm>
              <a:off x="208470" y="1586507"/>
              <a:ext cx="11977164" cy="1127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EM LẮP GHÉP MÔ HÌNH KĨ THUẬT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xmlns="" id="{96E721DC-4FF6-8BF6-2DA9-6E0D5320303F}"/>
                </a:ext>
              </a:extLst>
            </p:cNvPr>
            <p:cNvSpPr txBox="1"/>
            <p:nvPr/>
          </p:nvSpPr>
          <p:spPr>
            <a:xfrm>
              <a:off x="-482520" y="1584840"/>
              <a:ext cx="13359144" cy="1127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E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M 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L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Ắ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P G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É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P 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M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Ô 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Ì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N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 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K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Ĩ 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H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U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Ậ</a:t>
              </a:r>
              <a:r>
                <a:rPr kumimoji="0" lang="en-US" sz="6000" b="1" i="0" u="none" strike="noStrike" kern="1200" cap="none" spc="0" normalizeH="0" baseline="0" noProof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/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T</a:t>
              </a:r>
              <a:endParaRPr kumimoji="0" lang="en-US" sz="60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47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174170"/>
            <a:ext cx="11774659" cy="6194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436199" y="344211"/>
            <a:ext cx="1014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15" y="313519"/>
            <a:ext cx="703384" cy="667527"/>
          </a:xfrm>
          <a:prstGeom prst="rect">
            <a:avLst/>
          </a:prstGeom>
        </p:spPr>
      </p:pic>
      <p:pic>
        <p:nvPicPr>
          <p:cNvPr id="11" name="Hình ảnh 10" descr="Ảnh có chứa văn bản, ảnh chụp màn hình, thiết kế&#10;&#10;Mô tả được tạo tự động">
            <a:extLst>
              <a:ext uri="{FF2B5EF4-FFF2-40B4-BE49-F238E27FC236}">
                <a16:creationId xmlns:a16="http://schemas.microsoft.com/office/drawing/2014/main" xmlns="" id="{5C1A9C3E-66A3-E3B0-2724-E40C6B72B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7" t="7582" r="967" b="62417"/>
          <a:stretch/>
        </p:blipFill>
        <p:spPr>
          <a:xfrm>
            <a:off x="3081129" y="3247285"/>
            <a:ext cx="6029740" cy="295851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F1ECDBC-5056-0B12-5753-FD17403841BD}"/>
              </a:ext>
            </a:extLst>
          </p:cNvPr>
          <p:cNvSpPr txBox="1"/>
          <p:nvPr/>
        </p:nvSpPr>
        <p:spPr>
          <a:xfrm>
            <a:off x="2663728" y="1050245"/>
            <a:ext cx="6520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UTM Edwardian" panose="02040603050506020204" pitchFamily="18" charset="0"/>
              </a:rPr>
              <a:t>Bước 1.Lắp ghép chân câu: 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E87C80F-8463-EBD5-4A7D-8BC0EC62E64E}"/>
              </a:ext>
            </a:extLst>
          </p:cNvPr>
          <p:cNvSpPr txBox="1"/>
          <p:nvPr/>
        </p:nvSpPr>
        <p:spPr>
          <a:xfrm>
            <a:off x="1436198" y="2006200"/>
            <a:ext cx="10143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 bốn thanh thẳng 9 lỗ với bốn thanh chữ L ngắn để tạo thành bốn trụ chân cầu vượt.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700E5773-663D-281B-7446-93243D64A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947" y="1875633"/>
            <a:ext cx="915535" cy="8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7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174170"/>
            <a:ext cx="11774659" cy="6194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395062" y="406605"/>
            <a:ext cx="10266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8" y="375913"/>
            <a:ext cx="703384" cy="66752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F1ECDBC-5056-0B12-5753-FD17403841BD}"/>
              </a:ext>
            </a:extLst>
          </p:cNvPr>
          <p:cNvSpPr txBox="1"/>
          <p:nvPr/>
        </p:nvSpPr>
        <p:spPr>
          <a:xfrm>
            <a:off x="337741" y="1245183"/>
            <a:ext cx="6858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UTM Edwardian" panose="02040603050506020204" pitchFamily="18" charset="0"/>
              </a:rPr>
              <a:t>Bước1. Lắp ghép chân câu: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E87C80F-8463-EBD5-4A7D-8BC0EC62E64E}"/>
              </a:ext>
            </a:extLst>
          </p:cNvPr>
          <p:cNvSpPr txBox="1"/>
          <p:nvPr/>
        </p:nvSpPr>
        <p:spPr>
          <a:xfrm>
            <a:off x="1114829" y="2250442"/>
            <a:ext cx="6010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 ghép ba thanh chữ U dài với hai trụ chân cầu vượt, khoảng cách mỗi thanh là ba lỗ để được một chân cầu vượt.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700E5773-663D-281B-7446-93243D64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41" y="2051081"/>
            <a:ext cx="915535" cy="863814"/>
          </a:xfrm>
          <a:prstGeom prst="rect">
            <a:avLst/>
          </a:prstGeom>
        </p:spPr>
      </p:pic>
      <p:pic>
        <p:nvPicPr>
          <p:cNvPr id="6" name="Hình ảnh 5" descr="Ảnh có chứa tác phẩm nghệ thuật, thiết kế&#10;&#10;Mô tả được tạo tự động với mức tin cậy trung bình">
            <a:extLst>
              <a:ext uri="{FF2B5EF4-FFF2-40B4-BE49-F238E27FC236}">
                <a16:creationId xmlns:a16="http://schemas.microsoft.com/office/drawing/2014/main" xmlns="" id="{667C3C81-325F-899E-B88F-8C237AD7FC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33610" r="6865"/>
          <a:stretch/>
        </p:blipFill>
        <p:spPr>
          <a:xfrm>
            <a:off x="7196310" y="1068460"/>
            <a:ext cx="4134299" cy="5085352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8A76A37-05FF-9CFE-1BA5-CCBAFAF913E0}"/>
              </a:ext>
            </a:extLst>
          </p:cNvPr>
          <p:cNvSpPr txBox="1"/>
          <p:nvPr/>
        </p:nvSpPr>
        <p:spPr>
          <a:xfrm>
            <a:off x="1114829" y="4752860"/>
            <a:ext cx="6010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 ghép tương tự để được chân cầu vượt thứ hai.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CCD07F2E-444D-1119-DE14-03FF51EDE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42" y="4608852"/>
            <a:ext cx="915535" cy="8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8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2.59259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174170"/>
            <a:ext cx="11774659" cy="6194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395062" y="737910"/>
            <a:ext cx="5580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8" y="707218"/>
            <a:ext cx="703384" cy="66752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F1ECDBC-5056-0B12-5753-FD17403841BD}"/>
              </a:ext>
            </a:extLst>
          </p:cNvPr>
          <p:cNvSpPr txBox="1"/>
          <p:nvPr/>
        </p:nvSpPr>
        <p:spPr>
          <a:xfrm>
            <a:off x="337741" y="2198363"/>
            <a:ext cx="6858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UTM Edwardian" panose="02040603050506020204" pitchFamily="18" charset="0"/>
              </a:rPr>
              <a:t>Bước 2. Lắp ghép mặt cầu </a:t>
            </a:r>
          </a:p>
          <a:p>
            <a:pPr algn="ctr"/>
            <a:r>
              <a:rPr lang="en-US" sz="5400">
                <a:solidFill>
                  <a:srgbClr val="FF0000"/>
                </a:solidFill>
                <a:latin typeface="UTM Edwardian" panose="02040603050506020204" pitchFamily="18" charset="0"/>
              </a:rPr>
              <a:t>và thành cầu: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E87C80F-8463-EBD5-4A7D-8BC0EC62E64E}"/>
              </a:ext>
            </a:extLst>
          </p:cNvPr>
          <p:cNvSpPr txBox="1"/>
          <p:nvPr/>
        </p:nvSpPr>
        <p:spPr>
          <a:xfrm>
            <a:off x="1432042" y="4010537"/>
            <a:ext cx="5543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 ghép hai tấm 25 lỗ vào tấm lớn để làm mặt cầu và thành cầu.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700E5773-663D-281B-7446-93243D64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955" y="3866529"/>
            <a:ext cx="915535" cy="863814"/>
          </a:xfrm>
          <a:prstGeom prst="rect">
            <a:avLst/>
          </a:prstGeom>
        </p:spPr>
      </p:pic>
      <p:pic>
        <p:nvPicPr>
          <p:cNvPr id="20" name="Hình ảnh 19" descr="Ảnh có chứa văn bản, ảnh chụp màn hình&#10;&#10;Mô tả được tạo tự động">
            <a:extLst>
              <a:ext uri="{FF2B5EF4-FFF2-40B4-BE49-F238E27FC236}">
                <a16:creationId xmlns:a16="http://schemas.microsoft.com/office/drawing/2014/main" xmlns="" id="{32D61982-7524-5DD4-E718-1B17FE5ED8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0" t="14038" r="6924" b="1899"/>
          <a:stretch/>
        </p:blipFill>
        <p:spPr>
          <a:xfrm>
            <a:off x="7325381" y="375913"/>
            <a:ext cx="3904472" cy="55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7037E-7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174170"/>
            <a:ext cx="11774659" cy="6194399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395062" y="406605"/>
            <a:ext cx="5580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8" y="375913"/>
            <a:ext cx="703384" cy="66752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EF1ECDBC-5056-0B12-5753-FD17403841BD}"/>
              </a:ext>
            </a:extLst>
          </p:cNvPr>
          <p:cNvSpPr txBox="1"/>
          <p:nvPr/>
        </p:nvSpPr>
        <p:spPr>
          <a:xfrm>
            <a:off x="337741" y="1758356"/>
            <a:ext cx="6858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UTM Edwardian" panose="02040603050506020204" pitchFamily="18" charset="0"/>
              </a:rPr>
              <a:t>Bước 3. Lắp ghép hoàn chỉnh và kiểm tra mô hình: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E87C80F-8463-EBD5-4A7D-8BC0EC62E64E}"/>
              </a:ext>
            </a:extLst>
          </p:cNvPr>
          <p:cNvSpPr txBox="1"/>
          <p:nvPr/>
        </p:nvSpPr>
        <p:spPr>
          <a:xfrm>
            <a:off x="1473179" y="3540994"/>
            <a:ext cx="5543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Lắp ghép hai chân cầu vào mặt cầu để hoàn chỉnh mô hình cầu vượt.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700E5773-663D-281B-7446-93243D64A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92" y="3396986"/>
            <a:ext cx="915535" cy="86381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25F8EDD-DC57-9D19-F449-78D2B4A1A742}"/>
              </a:ext>
            </a:extLst>
          </p:cNvPr>
          <p:cNvSpPr txBox="1"/>
          <p:nvPr/>
        </p:nvSpPr>
        <p:spPr>
          <a:xfrm>
            <a:off x="1432042" y="5346422"/>
            <a:ext cx="554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mô hình.</a:t>
            </a:r>
            <a:endParaRPr kumimoji="0" lang="en-US" sz="3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8C20D8F9-65E0-B332-A99D-416880943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91" y="5151312"/>
            <a:ext cx="915535" cy="863814"/>
          </a:xfrm>
          <a:prstGeom prst="rect">
            <a:avLst/>
          </a:prstGeom>
        </p:spPr>
      </p:pic>
      <p:pic>
        <p:nvPicPr>
          <p:cNvPr id="18" name="Hình ảnh 17" descr="Ảnh có chứa văn bản, ảnh chụp màn hình, thiết kế&#10;&#10;Mô tả được tạo tự động">
            <a:extLst>
              <a:ext uri="{FF2B5EF4-FFF2-40B4-BE49-F238E27FC236}">
                <a16:creationId xmlns:a16="http://schemas.microsoft.com/office/drawing/2014/main" xmlns="" id="{3B1F46C9-2563-CDAD-F0E7-D6EED76F6A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9" t="3106" r="7561" b="2962"/>
          <a:stretch/>
        </p:blipFill>
        <p:spPr>
          <a:xfrm>
            <a:off x="7325381" y="375913"/>
            <a:ext cx="3925716" cy="572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08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7.40741E-7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649356"/>
            <a:ext cx="11774659" cy="5088835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396441" y="886487"/>
            <a:ext cx="1014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" y="847345"/>
            <a:ext cx="703384" cy="66752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1D5892D-F814-01D5-2C73-66C697B0F499}"/>
              </a:ext>
            </a:extLst>
          </p:cNvPr>
          <p:cNvSpPr txBox="1"/>
          <p:nvPr/>
        </p:nvSpPr>
        <p:spPr>
          <a:xfrm>
            <a:off x="1566310" y="4473683"/>
            <a:ext cx="9059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THỰC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HÀNH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CÁ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NHÂN</a:t>
            </a:r>
            <a:endParaRPr kumimoji="0" lang="vi-VN" sz="66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4DAF370-323F-099D-F27C-582625E82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11" y="1877537"/>
            <a:ext cx="7131373" cy="231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2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649356"/>
            <a:ext cx="11774659" cy="5088835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1396441" y="886487"/>
            <a:ext cx="10143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 bước lắp ghép mô hình cầu vượt.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B228374-EABB-6F38-8FE5-7249A3CFC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8" y="847345"/>
            <a:ext cx="703384" cy="667527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1D5892D-F814-01D5-2C73-66C697B0F499}"/>
              </a:ext>
            </a:extLst>
          </p:cNvPr>
          <p:cNvSpPr txBox="1"/>
          <p:nvPr/>
        </p:nvSpPr>
        <p:spPr>
          <a:xfrm>
            <a:off x="1566311" y="1831504"/>
            <a:ext cx="9059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TRƯNG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BÀY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SẢN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PHẨM</a:t>
            </a:r>
            <a:endParaRPr kumimoji="0" lang="vi-VN" sz="66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03DAD728-AAC5-C898-DB45-13FBCCE75402}"/>
              </a:ext>
            </a:extLst>
          </p:cNvPr>
          <p:cNvGrpSpPr/>
          <p:nvPr/>
        </p:nvGrpSpPr>
        <p:grpSpPr>
          <a:xfrm>
            <a:off x="1622808" y="2939500"/>
            <a:ext cx="9002879" cy="904574"/>
            <a:chOff x="804937" y="3226039"/>
            <a:chExt cx="3949485" cy="420589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xmlns="" id="{D3ED558E-728C-824B-E0ED-3230F3756823}"/>
                </a:ext>
              </a:extLst>
            </p:cNvPr>
            <p:cNvSpPr/>
            <p:nvPr/>
          </p:nvSpPr>
          <p:spPr>
            <a:xfrm>
              <a:off x="804937" y="3252023"/>
              <a:ext cx="3900185" cy="3761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E9916E93-394B-843E-04D7-E624A8C4A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4937" y="3226039"/>
              <a:ext cx="420589" cy="420589"/>
            </a:xfrm>
            <a:prstGeom prst="rect">
              <a:avLst/>
            </a:prstGeom>
          </p:spPr>
        </p:pic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2F18A73-9013-DCAB-85B8-993E6997D3D7}"/>
                </a:ext>
              </a:extLst>
            </p:cNvPr>
            <p:cNvSpPr txBox="1"/>
            <p:nvPr/>
          </p:nvSpPr>
          <p:spPr>
            <a:xfrm>
              <a:off x="1078547" y="3284051"/>
              <a:ext cx="3675875" cy="3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S</a:t>
              </a:r>
              <a:r>
                <a:rPr lang="en-US" sz="3600">
                  <a:latin typeface="+mn-lt"/>
                </a:rPr>
                <a:t>ắp xếp lại chi tiết, dụng cụ vào hộp đựng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12071905-AB21-4D65-E2CB-16F0AFA60A9B}"/>
              </a:ext>
            </a:extLst>
          </p:cNvPr>
          <p:cNvGrpSpPr/>
          <p:nvPr/>
        </p:nvGrpSpPr>
        <p:grpSpPr>
          <a:xfrm>
            <a:off x="1622808" y="4272108"/>
            <a:ext cx="8890500" cy="904574"/>
            <a:chOff x="804937" y="3226039"/>
            <a:chExt cx="3900185" cy="420589"/>
          </a:xfrm>
        </p:grpSpPr>
        <p:sp>
          <p:nvSpPr>
            <p:cNvPr id="16" name="Hình chữ nhật: Góc Tròn 15">
              <a:extLst>
                <a:ext uri="{FF2B5EF4-FFF2-40B4-BE49-F238E27FC236}">
                  <a16:creationId xmlns:a16="http://schemas.microsoft.com/office/drawing/2014/main" xmlns="" id="{5D22B2AE-C7EC-21D8-9FF2-2C22CC8EF089}"/>
                </a:ext>
              </a:extLst>
            </p:cNvPr>
            <p:cNvSpPr/>
            <p:nvPr/>
          </p:nvSpPr>
          <p:spPr>
            <a:xfrm>
              <a:off x="804937" y="3252023"/>
              <a:ext cx="3900185" cy="3761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xmlns="" id="{B22C58BC-452D-BFF8-7D80-59482FCCC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4937" y="3226039"/>
              <a:ext cx="420589" cy="420589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9ED30295-8F6B-ED53-80EF-91E033C82404}"/>
                </a:ext>
              </a:extLst>
            </p:cNvPr>
            <p:cNvSpPr txBox="1"/>
            <p:nvPr/>
          </p:nvSpPr>
          <p:spPr>
            <a:xfrm>
              <a:off x="1225526" y="3307906"/>
              <a:ext cx="2239395" cy="30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Vệ sinh vị trí thực hành.</a:t>
              </a:r>
              <a:endParaRPr lang="en-US" sz="360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46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477F8341-568A-704A-9922-6C0761142F37}"/>
              </a:ext>
            </a:extLst>
          </p:cNvPr>
          <p:cNvSpPr/>
          <p:nvPr/>
        </p:nvSpPr>
        <p:spPr>
          <a:xfrm>
            <a:off x="208670" y="649356"/>
            <a:ext cx="11774659" cy="5088835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8AC1D23E-6FFC-00FA-E45F-E2F694C4CF16}"/>
              </a:ext>
            </a:extLst>
          </p:cNvPr>
          <p:cNvSpPr txBox="1"/>
          <p:nvPr/>
        </p:nvSpPr>
        <p:spPr>
          <a:xfrm>
            <a:off x="603395" y="1027008"/>
            <a:ext cx="10985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vi-VN" sz="36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 giá kết quả thực hành, nhận xét kết quả, quá trình tham gia thực hành, an toàn trong thực hành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1D5892D-F814-01D5-2C73-66C697B0F499}"/>
              </a:ext>
            </a:extLst>
          </p:cNvPr>
          <p:cNvSpPr txBox="1"/>
          <p:nvPr/>
        </p:nvSpPr>
        <p:spPr>
          <a:xfrm>
            <a:off x="1396441" y="2348339"/>
            <a:ext cx="9059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TIÊU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CHÍ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7575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ĐÁNH</a:t>
            </a: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FF33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lang="en-US" sz="6600" b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CC66FF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UVN Banh Mi" pitchFamily="2" charset="0"/>
              </a:rPr>
              <a:t>GIÁ</a:t>
            </a:r>
            <a:endParaRPr kumimoji="0" lang="vi-VN" sz="6600" b="1" i="0" u="none" strike="noStrike" kern="1200" cap="none" spc="0" normalizeH="0" baseline="0" noProof="0">
              <a:ln w="6600">
                <a:solidFill>
                  <a:srgbClr val="0070C0"/>
                </a:solidFill>
                <a:prstDash val="solid"/>
              </a:ln>
              <a:solidFill>
                <a:srgbClr val="CC66FF"/>
              </a:solidFill>
              <a:effectLst>
                <a:outerShdw dist="38100" dir="2700000" algn="tl" rotWithShape="0">
                  <a:srgbClr val="5B9BD5">
                    <a:lumMod val="75000"/>
                  </a:srgbClr>
                </a:outerShdw>
              </a:effectLst>
              <a:uLnTx/>
              <a:uFillTx/>
              <a:latin typeface="SVN-Kitten" pitchFamily="50" charset="-93"/>
            </a:endParaRPr>
          </a:p>
        </p:txBody>
      </p:sp>
      <p:graphicFrame>
        <p:nvGraphicFramePr>
          <p:cNvPr id="12" name="Bảng 12">
            <a:extLst>
              <a:ext uri="{FF2B5EF4-FFF2-40B4-BE49-F238E27FC236}">
                <a16:creationId xmlns:a16="http://schemas.microsoft.com/office/drawing/2014/main" xmlns="" id="{08B64C60-9E68-2E14-7587-3ABF4FB6F7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3395" y="3545209"/>
          <a:ext cx="10985210" cy="18462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4831">
                  <a:extLst>
                    <a:ext uri="{9D8B030D-6E8A-4147-A177-3AD203B41FA5}">
                      <a16:colId xmlns:a16="http://schemas.microsoft.com/office/drawing/2014/main" xmlns="" val="998667068"/>
                    </a:ext>
                  </a:extLst>
                </a:gridCol>
                <a:gridCol w="5685183">
                  <a:extLst>
                    <a:ext uri="{9D8B030D-6E8A-4147-A177-3AD203B41FA5}">
                      <a16:colId xmlns:a16="http://schemas.microsoft.com/office/drawing/2014/main" xmlns="" val="4000106003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xmlns="" val="3666956068"/>
                    </a:ext>
                  </a:extLst>
                </a:gridCol>
                <a:gridCol w="1404730">
                  <a:extLst>
                    <a:ext uri="{9D8B030D-6E8A-4147-A177-3AD203B41FA5}">
                      <a16:colId xmlns:a16="http://schemas.microsoft.com/office/drawing/2014/main" xmlns="" val="3941330009"/>
                    </a:ext>
                  </a:extLst>
                </a:gridCol>
                <a:gridCol w="1874762">
                  <a:extLst>
                    <a:ext uri="{9D8B030D-6E8A-4147-A177-3AD203B41FA5}">
                      <a16:colId xmlns:a16="http://schemas.microsoft.com/office/drawing/2014/main" xmlns="" val="292281521"/>
                    </a:ext>
                  </a:extLst>
                </a:gridCol>
              </a:tblGrid>
              <a:tr h="61542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Tiêu chí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8285915"/>
                  </a:ext>
                </a:extLst>
              </a:tr>
              <a:tr h="61542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Đầy đủ các bộ phận.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365521"/>
                  </a:ext>
                </a:extLst>
              </a:tr>
              <a:tr h="615429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Mối ghép đúng vị trí, chắc chắn.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813114"/>
                  </a:ext>
                </a:extLst>
              </a:tr>
            </a:tbl>
          </a:graphicData>
        </a:graphic>
      </p:graphicFrame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91E62822-6472-822F-986B-95B193A00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7503" y="3584965"/>
            <a:ext cx="562827" cy="531031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08E5404B-8B59-4822-C650-F22A89889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808" y="3584964"/>
            <a:ext cx="562827" cy="53103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75CBF505-C551-170E-B949-F4DA247D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5227" y="3579062"/>
            <a:ext cx="562827" cy="531031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17DD5297-D6B0-305D-D700-61EF17CE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8318" y="3584964"/>
            <a:ext cx="562827" cy="531031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76917463-B0E2-B4B6-897B-F343F1693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2737" y="3579062"/>
            <a:ext cx="562827" cy="531031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FAC9078C-4D89-B46C-FAAA-FC9AF12C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400" y1="49160" x2="42400" y2="53480"/>
                        <a14:foregroundMark x1="62040" y1="50040" x2="64640" y2="54320"/>
                        <a14:foregroundMark x1="36240" y1="49600" x2="47000" y2="54920"/>
                        <a14:foregroundMark x1="37960" y1="54040" x2="53880" y2="49600"/>
                        <a14:foregroundMark x1="38240" y1="53760" x2="43120" y2="55200"/>
                        <a14:foregroundMark x1="61880" y1="51320" x2="64640" y2="55040"/>
                        <a14:foregroundMark x1="60760" y1="51880" x2="66040" y2="54040"/>
                        <a14:foregroundMark x1="61600" y1="50600" x2="65200" y2="51880"/>
                        <a14:foregroundMark x1="61600" y1="48600" x2="67640" y2="51600"/>
                        <a14:foregroundMark x1="47560" y1="56040" x2="56160" y2="55920"/>
                        <a14:foregroundMark x1="46840" y1="56040" x2="56040" y2="57080"/>
                        <a14:foregroundMark x1="56040" y1="57080" x2="56160" y2="56480"/>
                        <a14:foregroundMark x1="47280" y1="56760" x2="49120" y2="58480"/>
                        <a14:foregroundMark x1="49720" y1="60360" x2="51000" y2="59480"/>
                        <a14:foregroundMark x1="48120" y1="59360" x2="51160" y2="593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78261" y="3573160"/>
            <a:ext cx="562827" cy="5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id="{EF69AE79-7D8B-8449-B0BC-CDCE19190A13}"/>
              </a:ext>
            </a:extLst>
          </p:cNvPr>
          <p:cNvGrpSpPr/>
          <p:nvPr/>
        </p:nvGrpSpPr>
        <p:grpSpPr>
          <a:xfrm>
            <a:off x="744043" y="3896756"/>
            <a:ext cx="10041302" cy="2646878"/>
            <a:chOff x="1575310" y="446027"/>
            <a:chExt cx="11171228" cy="2646878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5CC17DCE-2BA7-F669-7900-325047D4CEF6}"/>
                </a:ext>
              </a:extLst>
            </p:cNvPr>
            <p:cNvSpPr txBox="1"/>
            <p:nvPr/>
          </p:nvSpPr>
          <p:spPr>
            <a:xfrm>
              <a:off x="1575311" y="446027"/>
              <a:ext cx="111712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sv-SE" sz="16600" b="1">
                  <a:ln w="2317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 CỐ</a:t>
              </a: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xmlns="" id="{F4718458-C7EC-5FD0-5A74-3F8C906C93CB}"/>
                </a:ext>
              </a:extLst>
            </p:cNvPr>
            <p:cNvSpPr txBox="1"/>
            <p:nvPr/>
          </p:nvSpPr>
          <p:spPr>
            <a:xfrm>
              <a:off x="1575310" y="446027"/>
              <a:ext cx="11171227" cy="2646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tabLst/>
                <a:defRPr/>
              </a:pP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Ủ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G 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</a:t>
              </a:r>
              <a:r>
                <a:rPr lang="sv-SE" sz="16600" b="1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Ố</a:t>
              </a:r>
              <a:endParaRPr lang="sv-SE" sz="16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423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4">
            <a:extLst>
              <a:ext uri="{FF2B5EF4-FFF2-40B4-BE49-F238E27FC236}">
                <a16:creationId xmlns:a16="http://schemas.microsoft.com/office/drawing/2014/main" xmlns="" id="{B2A0F9F7-17EA-219E-2645-D9B8812147CA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 bao nhiêu bước chính để thực hành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mô hình cầu vượt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5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xmlns="" id="{A7D335FD-7EDE-37C4-ED76-749A832AB39D}"/>
              </a:ext>
            </a:extLst>
          </p:cNvPr>
          <p:cNvGrpSpPr/>
          <p:nvPr/>
        </p:nvGrpSpPr>
        <p:grpSpPr>
          <a:xfrm>
            <a:off x="407041" y="2944738"/>
            <a:ext cx="5333602" cy="1380931"/>
            <a:chOff x="352001" y="4432645"/>
            <a:chExt cx="8000403" cy="2071397"/>
          </a:xfrm>
        </p:grpSpPr>
        <p:sp>
          <p:nvSpPr>
            <p:cNvPr id="4" name="a">
              <a:extLst>
                <a:ext uri="{FF2B5EF4-FFF2-40B4-BE49-F238E27FC236}">
                  <a16:creationId xmlns:a16="http://schemas.microsoft.com/office/drawing/2014/main" xmlns="" id="{85033F99-E039-67A5-7AB7-B999328191E5}"/>
                </a:ext>
              </a:extLst>
            </p:cNvPr>
            <p:cNvSpPr/>
            <p:nvPr/>
          </p:nvSpPr>
          <p:spPr>
            <a:xfrm>
              <a:off x="1049219" y="4432645"/>
              <a:ext cx="7303185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95456BC-C620-E316-3FB1-C6A8B12A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52001" y="4739392"/>
              <a:ext cx="1394437" cy="1545083"/>
            </a:xfrm>
            <a:prstGeom prst="rect">
              <a:avLst/>
            </a:prstGeom>
          </p:spPr>
        </p:pic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xmlns="" id="{8B20104F-9DCC-A70A-9B98-05BAECFBFA07}"/>
              </a:ext>
            </a:extLst>
          </p:cNvPr>
          <p:cNvGrpSpPr/>
          <p:nvPr/>
        </p:nvGrpSpPr>
        <p:grpSpPr>
          <a:xfrm>
            <a:off x="6257482" y="2944737"/>
            <a:ext cx="5549113" cy="1380932"/>
            <a:chOff x="9057387" y="4457701"/>
            <a:chExt cx="8323669" cy="2071397"/>
          </a:xfrm>
        </p:grpSpPr>
        <p:sp>
          <p:nvSpPr>
            <p:cNvPr id="7" name="b">
              <a:extLst>
                <a:ext uri="{FF2B5EF4-FFF2-40B4-BE49-F238E27FC236}">
                  <a16:creationId xmlns:a16="http://schemas.microsoft.com/office/drawing/2014/main" xmlns="" id="{055458C0-8464-58C2-4126-4B3518B6B9F6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xmlns="" id="{FC60F635-5EEE-7E0E-E6B7-B16774850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057387" y="4731072"/>
              <a:ext cx="1415319" cy="1574766"/>
            </a:xfrm>
            <a:prstGeom prst="rect">
              <a:avLst/>
            </a:prstGeom>
          </p:spPr>
        </p:pic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xmlns="" id="{87986481-A7EC-06E1-3FB7-793512184D82}"/>
              </a:ext>
            </a:extLst>
          </p:cNvPr>
          <p:cNvGrpSpPr/>
          <p:nvPr/>
        </p:nvGrpSpPr>
        <p:grpSpPr>
          <a:xfrm>
            <a:off x="342993" y="4953039"/>
            <a:ext cx="5397650" cy="1380931"/>
            <a:chOff x="285524" y="7429560"/>
            <a:chExt cx="8096476" cy="2071397"/>
          </a:xfrm>
        </p:grpSpPr>
        <p:sp>
          <p:nvSpPr>
            <p:cNvPr id="12" name="c">
              <a:extLst>
                <a:ext uri="{FF2B5EF4-FFF2-40B4-BE49-F238E27FC236}">
                  <a16:creationId xmlns:a16="http://schemas.microsoft.com/office/drawing/2014/main" xmlns="" id="{746758AA-B1DD-ACA6-6A6A-24A2988E6F3E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3</a:t>
              </a:r>
              <a:endPara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xmlns="" id="{AA49A377-4EA4-A5EB-F668-01D77D30C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85524" y="7690926"/>
              <a:ext cx="1406033" cy="1534551"/>
            </a:xfrm>
            <a:prstGeom prst="rect">
              <a:avLst/>
            </a:prstGeom>
          </p:spPr>
        </p:pic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xmlns="" id="{215BEFB3-454E-0838-A217-4FB670E7032B}"/>
              </a:ext>
            </a:extLst>
          </p:cNvPr>
          <p:cNvGrpSpPr/>
          <p:nvPr/>
        </p:nvGrpSpPr>
        <p:grpSpPr>
          <a:xfrm>
            <a:off x="6328587" y="4920402"/>
            <a:ext cx="5532942" cy="1380932"/>
            <a:chOff x="9081642" y="7429560"/>
            <a:chExt cx="8299413" cy="2071397"/>
          </a:xfrm>
        </p:grpSpPr>
        <p:sp>
          <p:nvSpPr>
            <p:cNvPr id="16" name="d">
              <a:extLst>
                <a:ext uri="{FF2B5EF4-FFF2-40B4-BE49-F238E27FC236}">
                  <a16:creationId xmlns:a16="http://schemas.microsoft.com/office/drawing/2014/main" xmlns="" id="{1A765C83-F9F0-307C-0F62-22141822D80C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18" name="Picture 13">
              <a:extLst>
                <a:ext uri="{FF2B5EF4-FFF2-40B4-BE49-F238E27FC236}">
                  <a16:creationId xmlns:a16="http://schemas.microsoft.com/office/drawing/2014/main" xmlns="" id="{1EBC581C-B765-45C8-AC1C-2E635BA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9081642" y="7772452"/>
              <a:ext cx="1366804" cy="1501983"/>
            </a:xfrm>
            <a:prstGeom prst="rect">
              <a:avLst/>
            </a:prstGeom>
          </p:spPr>
        </p:pic>
      </p:grpSp>
      <p:pic>
        <p:nvPicPr>
          <p:cNvPr id="19" name="Đúng">
            <a:extLst>
              <a:ext uri="{FF2B5EF4-FFF2-40B4-BE49-F238E27FC236}">
                <a16:creationId xmlns:a16="http://schemas.microsoft.com/office/drawing/2014/main" xmlns="" id="{11CBC5AA-94CB-45E0-08E4-88F4A0EDB7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" y="5002205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1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8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63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" fill="hold">
                          <p:stCondLst>
                            <p:cond delay="0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8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4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14">
            <a:extLst>
              <a:ext uri="{FF2B5EF4-FFF2-40B4-BE49-F238E27FC236}">
                <a16:creationId xmlns:a16="http://schemas.microsoft.com/office/drawing/2014/main" xmlns="" id="{B1D4E900-FBA3-322F-D81C-0CA2AD7B6DB1}"/>
              </a:ext>
            </a:extLst>
          </p:cNvPr>
          <p:cNvSpPr/>
          <p:nvPr/>
        </p:nvSpPr>
        <p:spPr>
          <a:xfrm>
            <a:off x="766743" y="921844"/>
            <a:ext cx="10617200" cy="1778000"/>
          </a:xfrm>
          <a:prstGeom prst="plaque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ước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</a:t>
            </a: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hành 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 hình cầu vượt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là:</a:t>
            </a:r>
            <a:endParaRPr kumimoji="0" lang="vi-VN" sz="6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521EA78C-C2DC-62E0-E0F1-8149CA7C0E1E}"/>
              </a:ext>
            </a:extLst>
          </p:cNvPr>
          <p:cNvGrpSpPr/>
          <p:nvPr/>
        </p:nvGrpSpPr>
        <p:grpSpPr>
          <a:xfrm>
            <a:off x="2250299" y="3085043"/>
            <a:ext cx="7079231" cy="1321802"/>
            <a:chOff x="805812" y="2584364"/>
            <a:chExt cx="7079231" cy="1321802"/>
          </a:xfrm>
        </p:grpSpPr>
        <p:sp>
          <p:nvSpPr>
            <p:cNvPr id="3" name="TextBox 30">
              <a:extLst>
                <a:ext uri="{FF2B5EF4-FFF2-40B4-BE49-F238E27FC236}">
                  <a16:creationId xmlns:a16="http://schemas.microsoft.com/office/drawing/2014/main" xmlns="" id="{4900DABF-6031-90A3-5584-F684ED67FA0F}"/>
                </a:ext>
              </a:extLst>
            </p:cNvPr>
            <p:cNvSpPr txBox="1"/>
            <p:nvPr/>
          </p:nvSpPr>
          <p:spPr>
            <a:xfrm>
              <a:off x="1376670" y="3122973"/>
              <a:ext cx="6508373" cy="783193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Bước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1. Lắp ghép chân câu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.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 </a:t>
              </a:r>
            </a:p>
          </p:txBody>
        </p:sp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3B42B22E-CDA4-7787-55F0-9E7391B61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812" y="2584364"/>
              <a:ext cx="1141716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30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F85593FD-FFB0-528A-F2EE-D5CF8BEAB665}"/>
              </a:ext>
            </a:extLst>
          </p:cNvPr>
          <p:cNvGrpSpPr/>
          <p:nvPr/>
        </p:nvGrpSpPr>
        <p:grpSpPr>
          <a:xfrm>
            <a:off x="166969" y="3315894"/>
            <a:ext cx="5030544" cy="1569661"/>
            <a:chOff x="2358440" y="468023"/>
            <a:chExt cx="3262188" cy="1206831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xmlns="" id="{FB05D413-9BF8-C7A2-9D84-B32C990E5B06}"/>
                </a:ext>
              </a:extLst>
            </p:cNvPr>
            <p:cNvSpPr txBox="1"/>
            <p:nvPr/>
          </p:nvSpPr>
          <p:spPr>
            <a:xfrm>
              <a:off x="2358440" y="468024"/>
              <a:ext cx="3262188" cy="120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 w="3175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Dinomiko" panose="02000500000000000000" pitchFamily="2" charset="0"/>
                  <a:ea typeface="+mn-ea"/>
                  <a:cs typeface="+mn-cs"/>
                </a:rPr>
                <a:t>MỤC TIÊU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xmlns="" id="{69BEBFE8-063F-0604-EE3A-F983F19EB481}"/>
                </a:ext>
              </a:extLst>
            </p:cNvPr>
            <p:cNvSpPr txBox="1"/>
            <p:nvPr/>
          </p:nvSpPr>
          <p:spPr>
            <a:xfrm>
              <a:off x="2358440" y="468023"/>
              <a:ext cx="3262188" cy="120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LNTH-Dinomiko" panose="02000500000000000000" pitchFamily="2" charset="0"/>
                  <a:ea typeface="+mn-ea"/>
                  <a:cs typeface="+mn-cs"/>
                </a:rPr>
                <a:t>MỤC TIÊU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72DFB7D2-5DBE-DB38-EF0A-81D9093751B0}"/>
              </a:ext>
            </a:extLst>
          </p:cNvPr>
          <p:cNvGrpSpPr/>
          <p:nvPr/>
        </p:nvGrpSpPr>
        <p:grpSpPr>
          <a:xfrm>
            <a:off x="834684" y="4953221"/>
            <a:ext cx="11260026" cy="1721347"/>
            <a:chOff x="945110" y="-629730"/>
            <a:chExt cx="11260026" cy="1966972"/>
          </a:xfrm>
        </p:grpSpPr>
        <p:sp>
          <p:nvSpPr>
            <p:cNvPr id="12" name="Hình chữ nhật: Góc Tròn 11">
              <a:extLst>
                <a:ext uri="{FF2B5EF4-FFF2-40B4-BE49-F238E27FC236}">
                  <a16:creationId xmlns:a16="http://schemas.microsoft.com/office/drawing/2014/main" xmlns="" id="{5FC30EB7-4BAB-0FF7-98D4-823CCF8006EE}"/>
                </a:ext>
              </a:extLst>
            </p:cNvPr>
            <p:cNvSpPr/>
            <p:nvPr/>
          </p:nvSpPr>
          <p:spPr>
            <a:xfrm>
              <a:off x="945110" y="-629730"/>
              <a:ext cx="10522633" cy="1680893"/>
            </a:xfrm>
            <a:prstGeom prst="roundRect">
              <a:avLst/>
            </a:prstGeom>
            <a:solidFill>
              <a:srgbClr val="FFFFFF">
                <a:alpha val="8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xmlns="" id="{E628ABAC-053A-3A05-2C30-25856E861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 b="10077"/>
            <a:stretch/>
          </p:blipFill>
          <p:spPr>
            <a:xfrm>
              <a:off x="11136518" y="252378"/>
              <a:ext cx="1068618" cy="1084864"/>
            </a:xfrm>
            <a:prstGeom prst="rect">
              <a:avLst/>
            </a:prstGeom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62C11AC-B72A-CC4B-F2B8-607D95E4BEB4}"/>
              </a:ext>
            </a:extLst>
          </p:cNvPr>
          <p:cNvSpPr txBox="1"/>
          <p:nvPr/>
        </p:nvSpPr>
        <p:spPr>
          <a:xfrm>
            <a:off x="902677" y="5088552"/>
            <a:ext cx="10386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 chọn và sử dụng được một số dụng cụ và chi tiết để lắp ghép được một số mô hình kĩ thuật đơn giản.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14">
            <a:extLst>
              <a:ext uri="{FF2B5EF4-FFF2-40B4-BE49-F238E27FC236}">
                <a16:creationId xmlns:a16="http://schemas.microsoft.com/office/drawing/2014/main" xmlns="" id="{B1D4E900-FBA3-322F-D81C-0CA2AD7B6DB1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plaque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Tiêu chí đánh giá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ô hình cầu vượt sau khi hoàn thành.</a:t>
            </a: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xmlns="" id="{87A1AEEC-C525-98AC-A063-1229A06636DB}"/>
              </a:ext>
            </a:extLst>
          </p:cNvPr>
          <p:cNvGrpSpPr/>
          <p:nvPr/>
        </p:nvGrpSpPr>
        <p:grpSpPr>
          <a:xfrm>
            <a:off x="2290056" y="2316417"/>
            <a:ext cx="7079231" cy="1253698"/>
            <a:chOff x="805812" y="2584364"/>
            <a:chExt cx="7079231" cy="1253698"/>
          </a:xfrm>
        </p:grpSpPr>
        <p:sp>
          <p:nvSpPr>
            <p:cNvPr id="57" name="TextBox 30">
              <a:extLst>
                <a:ext uri="{FF2B5EF4-FFF2-40B4-BE49-F238E27FC236}">
                  <a16:creationId xmlns:a16="http://schemas.microsoft.com/office/drawing/2014/main" xmlns="" id="{40FD5DF5-D31F-C522-4B7A-6E29C60276FC}"/>
                </a:ext>
              </a:extLst>
            </p:cNvPr>
            <p:cNvSpPr txBox="1"/>
            <p:nvPr/>
          </p:nvSpPr>
          <p:spPr>
            <a:xfrm>
              <a:off x="1376670" y="3122973"/>
              <a:ext cx="6508373" cy="715089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Đầy đủ các bộ phận.</a:t>
              </a:r>
            </a:p>
          </p:txBody>
        </p:sp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xmlns="" id="{9A218343-FE67-1DD9-C256-5B4624654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812" y="2584364"/>
              <a:ext cx="1141716" cy="1077218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63AD329-13D6-8B97-A7A9-099B1D9DA8BE}"/>
              </a:ext>
            </a:extLst>
          </p:cNvPr>
          <p:cNvGrpSpPr/>
          <p:nvPr/>
        </p:nvGrpSpPr>
        <p:grpSpPr>
          <a:xfrm>
            <a:off x="2290056" y="3791349"/>
            <a:ext cx="7079231" cy="1253698"/>
            <a:chOff x="805812" y="4059296"/>
            <a:chExt cx="7079231" cy="1253698"/>
          </a:xfrm>
        </p:grpSpPr>
        <p:sp>
          <p:nvSpPr>
            <p:cNvPr id="60" name="TextBox 32">
              <a:extLst>
                <a:ext uri="{FF2B5EF4-FFF2-40B4-BE49-F238E27FC236}">
                  <a16:creationId xmlns:a16="http://schemas.microsoft.com/office/drawing/2014/main" xmlns="" id="{3CCB7C0E-66EF-5135-DFC5-00C60F1607F6}"/>
                </a:ext>
              </a:extLst>
            </p:cNvPr>
            <p:cNvSpPr txBox="1"/>
            <p:nvPr/>
          </p:nvSpPr>
          <p:spPr>
            <a:xfrm>
              <a:off x="1376670" y="4597905"/>
              <a:ext cx="6508373" cy="715089"/>
            </a:xfrm>
            <a:prstGeom prst="roundRect">
              <a:avLst/>
            </a:prstGeom>
            <a:solidFill>
              <a:srgbClr val="FFFFCC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Roboto" panose="02000000000000000000" pitchFamily="2" charset="0"/>
                  <a:cs typeface="+mn-cs"/>
                </a:rPr>
                <a:t>Mối ghép đúng vị trí, chắc chắn.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61" name="Hình ảnh 60">
              <a:extLst>
                <a:ext uri="{FF2B5EF4-FFF2-40B4-BE49-F238E27FC236}">
                  <a16:creationId xmlns:a16="http://schemas.microsoft.com/office/drawing/2014/main" xmlns="" id="{3199C4A8-C6EC-7E0A-75B6-44AC73F7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0400" y1="49160" x2="42400" y2="53480"/>
                          <a14:foregroundMark x1="62040" y1="50040" x2="64640" y2="54320"/>
                          <a14:foregroundMark x1="36240" y1="49600" x2="47000" y2="54920"/>
                          <a14:foregroundMark x1="37960" y1="54040" x2="53880" y2="49600"/>
                          <a14:foregroundMark x1="38240" y1="53760" x2="43120" y2="55200"/>
                          <a14:foregroundMark x1="61880" y1="51320" x2="64640" y2="55040"/>
                          <a14:foregroundMark x1="60760" y1="51880" x2="66040" y2="54040"/>
                          <a14:foregroundMark x1="61600" y1="50600" x2="65200" y2="51880"/>
                          <a14:foregroundMark x1="61600" y1="48600" x2="67640" y2="51600"/>
                          <a14:foregroundMark x1="47560" y1="56040" x2="56160" y2="55920"/>
                          <a14:foregroundMark x1="46840" y1="56040" x2="56040" y2="57080"/>
                          <a14:foregroundMark x1="56040" y1="57080" x2="56160" y2="56480"/>
                          <a14:foregroundMark x1="47280" y1="56760" x2="49120" y2="58480"/>
                          <a14:foregroundMark x1="49720" y1="60360" x2="51000" y2="59480"/>
                          <a14:foregroundMark x1="48120" y1="59360" x2="51160" y2="59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812" y="4059296"/>
              <a:ext cx="1141716" cy="1077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60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xmlns="" id="{B2C1B207-284C-09CB-352C-EB9C8F28E831}"/>
              </a:ext>
            </a:extLst>
          </p:cNvPr>
          <p:cNvSpPr/>
          <p:nvPr/>
        </p:nvSpPr>
        <p:spPr>
          <a:xfrm>
            <a:off x="135293" y="220941"/>
            <a:ext cx="11790515" cy="6291294"/>
          </a:xfrm>
          <a:prstGeom prst="roundRect">
            <a:avLst/>
          </a:prstGeom>
          <a:solidFill>
            <a:srgbClr val="FFFFFF">
              <a:alpha val="85882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1E0E2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DE614A-65C9-D673-5F5F-B04E57A699D7}"/>
              </a:ext>
            </a:extLst>
          </p:cNvPr>
          <p:cNvSpPr txBox="1"/>
          <p:nvPr/>
        </p:nvSpPr>
        <p:spPr>
          <a:xfrm>
            <a:off x="4080918" y="400085"/>
            <a:ext cx="3899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D9E8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Arial"/>
                <a:sym typeface="Arial"/>
              </a:rPr>
              <a:t>DẶN</a:t>
            </a:r>
            <a:r>
              <a:rPr kumimoji="0" lang="en-US" sz="8000" b="1" i="0" u="none" strike="noStrike" kern="0" cap="none" spc="0" normalizeH="0" baseline="0" noProof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FF0368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>
                <a:ln w="28575">
                  <a:solidFill>
                    <a:srgbClr val="1E0E2F"/>
                  </a:solidFill>
                  <a:prstDash val="solid"/>
                </a:ln>
                <a:solidFill>
                  <a:srgbClr val="7DDDFF"/>
                </a:solidFill>
                <a:effectLst>
                  <a:outerShdw blurRad="12700" dist="38100" dir="2700000" algn="tl" rotWithShape="0">
                    <a:srgbClr val="17141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iCiel Pony" panose="02000000000000000000" pitchFamily="2" charset="0"/>
                <a:ea typeface="+mn-ea"/>
                <a:cs typeface="Arial"/>
                <a:sym typeface="Arial"/>
              </a:rPr>
              <a:t>DÒ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27AFE3FD-6484-E414-37FF-2BF4D97C680C}"/>
              </a:ext>
            </a:extLst>
          </p:cNvPr>
          <p:cNvSpPr txBox="1"/>
          <p:nvPr/>
        </p:nvSpPr>
        <p:spPr>
          <a:xfrm>
            <a:off x="2589739" y="1741055"/>
            <a:ext cx="70125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GV ĐIỀN VÀO ĐÂY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xmlns="" id="{411AF7CF-1B9F-FD1F-C428-DBDFCA108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1533511" y="1714397"/>
            <a:ext cx="913565" cy="913565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xmlns="" id="{4D3834E6-116E-ADE9-78C7-28FCD6841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1477593" y="2776075"/>
            <a:ext cx="913565" cy="913565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xmlns="" id="{F8A73C47-9DBF-30AE-6AEA-1EAFBC65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1477593" y="3751348"/>
            <a:ext cx="913565" cy="913565"/>
          </a:xfrm>
          <a:prstGeom prst="rect">
            <a:avLst/>
          </a:prstGeom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9D104D3A-64EC-C9DD-F162-6E6AAA9A0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7208" flipH="1">
            <a:off x="1477594" y="4787654"/>
            <a:ext cx="913565" cy="913565"/>
          </a:xfrm>
          <a:prstGeom prst="rect">
            <a:avLst/>
          </a:prstGeom>
        </p:spPr>
      </p:pic>
      <p:pic>
        <p:nvPicPr>
          <p:cNvPr id="9" name="Hình ảnh 8" descr="Ảnh có chứa trang phục, Mặt người, phim hoạt hình, người&#10;&#10;Mô tả được tạo tự động">
            <a:extLst>
              <a:ext uri="{FF2B5EF4-FFF2-40B4-BE49-F238E27FC236}">
                <a16:creationId xmlns:a16="http://schemas.microsoft.com/office/drawing/2014/main" xmlns="" id="{5D507BB0-5BAE-2483-12CC-7F05E7783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885" y="3243638"/>
            <a:ext cx="4377924" cy="3556077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C16A39D7-CF7E-DE9C-04E7-04C623A980DD}"/>
              </a:ext>
            </a:extLst>
          </p:cNvPr>
          <p:cNvSpPr txBox="1"/>
          <p:nvPr/>
        </p:nvSpPr>
        <p:spPr>
          <a:xfrm>
            <a:off x="2589739" y="2762291"/>
            <a:ext cx="70125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GV ĐIỀN VÀO ĐÂY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364E7AED-5BBF-9317-8295-19A528161328}"/>
              </a:ext>
            </a:extLst>
          </p:cNvPr>
          <p:cNvSpPr txBox="1"/>
          <p:nvPr/>
        </p:nvSpPr>
        <p:spPr>
          <a:xfrm>
            <a:off x="2589739" y="3783527"/>
            <a:ext cx="70125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GV ĐIỀN VÀO ĐÂY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3F2878-674E-C561-9C9B-BD405795F504}"/>
              </a:ext>
            </a:extLst>
          </p:cNvPr>
          <p:cNvSpPr txBox="1"/>
          <p:nvPr/>
        </p:nvSpPr>
        <p:spPr>
          <a:xfrm>
            <a:off x="2589739" y="4804763"/>
            <a:ext cx="70125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Arial"/>
              </a:rPr>
              <a:t>GV ĐIỀN VÀO ĐÂY</a:t>
            </a:r>
          </a:p>
        </p:txBody>
      </p:sp>
    </p:spTree>
    <p:extLst>
      <p:ext uri="{BB962C8B-B14F-4D97-AF65-F5344CB8AC3E}">
        <p14:creationId xmlns:p14="http://schemas.microsoft.com/office/powerpoint/2010/main" val="967013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1" grpId="0" build="p"/>
      <p:bldP spid="12" grpId="0" build="p"/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xmlns="" id="{44452A6B-04A8-59D0-45D7-036D24598E03}"/>
              </a:ext>
            </a:extLst>
          </p:cNvPr>
          <p:cNvGrpSpPr/>
          <p:nvPr/>
        </p:nvGrpSpPr>
        <p:grpSpPr>
          <a:xfrm>
            <a:off x="-409434" y="4617470"/>
            <a:ext cx="12733361" cy="1708653"/>
            <a:chOff x="4133327" y="8204395"/>
            <a:chExt cx="7210038" cy="4864819"/>
          </a:xfrm>
        </p:grpSpPr>
        <p:sp>
          <p:nvSpPr>
            <p:cNvPr id="3" name="TextBox 24">
              <a:extLst>
                <a:ext uri="{FF2B5EF4-FFF2-40B4-BE49-F238E27FC236}">
                  <a16:creationId xmlns:a16="http://schemas.microsoft.com/office/drawing/2014/main" xmlns="" id="{DF79B03C-741F-1418-BF01-E3AF3257EA5F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485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TẠM BIỆT VÀ HẸN GẶP LẠI</a:t>
              </a:r>
            </a:p>
          </p:txBody>
        </p:sp>
        <p:sp>
          <p:nvSpPr>
            <p:cNvPr id="5" name="TextBox 29">
              <a:extLst>
                <a:ext uri="{FF2B5EF4-FFF2-40B4-BE49-F238E27FC236}">
                  <a16:creationId xmlns:a16="http://schemas.microsoft.com/office/drawing/2014/main" xmlns="" id="{6E00107C-DD11-35FE-3A76-974264158ACC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4852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T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Ạ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M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B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I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Ệ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T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V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À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H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Ẹ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N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G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Ặ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P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 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L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Ạ</a:t>
              </a:r>
              <a:r>
                <a:rPr kumimoji="0" lang="en-US" sz="9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Dinomiko" panose="02000500000000000000" pitchFamily="2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5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id="{5DE75519-89CD-5D1D-8FB9-2DCCCDA72464}"/>
              </a:ext>
            </a:extLst>
          </p:cNvPr>
          <p:cNvGrpSpPr/>
          <p:nvPr/>
        </p:nvGrpSpPr>
        <p:grpSpPr>
          <a:xfrm>
            <a:off x="216084" y="4076946"/>
            <a:ext cx="11759832" cy="2323714"/>
            <a:chOff x="1575311" y="446026"/>
            <a:chExt cx="11171227" cy="8407870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xmlns="" id="{47911546-6402-4A42-CDC7-7955D08E397F}"/>
                </a:ext>
              </a:extLst>
            </p:cNvPr>
            <p:cNvSpPr txBox="1"/>
            <p:nvPr/>
          </p:nvSpPr>
          <p:spPr>
            <a:xfrm>
              <a:off x="1575311" y="446030"/>
              <a:ext cx="11171227" cy="8407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500" b="1" i="0" u="none" strike="noStrike" kern="1200" cap="none" spc="0" normalizeH="0" baseline="0" noProof="0">
                  <a:ln w="2317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</a:p>
          </p:txBody>
        </p: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xmlns="" id="{DCBE4DD7-73ED-1F4B-7CBD-A5E53B79C962}"/>
                </a:ext>
              </a:extLst>
            </p:cNvPr>
            <p:cNvSpPr txBox="1"/>
            <p:nvPr/>
          </p:nvSpPr>
          <p:spPr>
            <a:xfrm>
              <a:off x="1575311" y="446026"/>
              <a:ext cx="11171227" cy="84078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Ở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I 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Ộ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N</a:t>
              </a:r>
              <a:r>
                <a:rPr kumimoji="0" lang="sv-SE" sz="14500" b="1" i="0" u="none" strike="noStrike" kern="1200" cap="none" spc="0" normalizeH="0" baseline="0" noProof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G</a:t>
              </a:r>
              <a:endParaRPr kumimoji="0" lang="sv-SE" sz="14500" b="1" i="0" u="none" strike="noStrike" kern="1200" cap="none" spc="0" normalizeH="0" baseline="0" noProof="0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7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4BF5827A-EB0F-7610-0F57-5A80F5FAABA4}"/>
              </a:ext>
            </a:extLst>
          </p:cNvPr>
          <p:cNvGrpSpPr/>
          <p:nvPr/>
        </p:nvGrpSpPr>
        <p:grpSpPr>
          <a:xfrm>
            <a:off x="2627117" y="154480"/>
            <a:ext cx="9695029" cy="3577377"/>
            <a:chOff x="3921298" y="8204395"/>
            <a:chExt cx="6877793" cy="5433911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xmlns="" id="{E259B4AC-40F0-7687-812B-E74BA1251169}"/>
                </a:ext>
              </a:extLst>
            </p:cNvPr>
            <p:cNvSpPr txBox="1"/>
            <p:nvPr/>
          </p:nvSpPr>
          <p:spPr>
            <a:xfrm>
              <a:off x="4091700" y="8204395"/>
              <a:ext cx="6536995" cy="540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buClrTx/>
                <a:buFontTx/>
                <a:buNone/>
              </a:pPr>
              <a:r>
                <a:rPr lang="vi-VN" sz="9600" b="1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TRUY TÌM</a:t>
              </a:r>
            </a:p>
            <a:p>
              <a:pPr algn="ctr">
                <a:lnSpc>
                  <a:spcPct val="120000"/>
                </a:lnSpc>
                <a:buClrTx/>
                <a:buFontTx/>
                <a:buNone/>
              </a:pPr>
              <a:r>
                <a:rPr lang="vi-VN" sz="9600" b="1">
                  <a:ln w="254000">
                    <a:solidFill>
                      <a:schemeClr val="bg1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DỤNG CỤ</a:t>
              </a:r>
            </a:p>
          </p:txBody>
        </p:sp>
        <p:sp>
          <p:nvSpPr>
            <p:cNvPr id="5" name="TextBox 10">
              <a:extLst>
                <a:ext uri="{FF2B5EF4-FFF2-40B4-BE49-F238E27FC236}">
                  <a16:creationId xmlns:a16="http://schemas.microsoft.com/office/drawing/2014/main" xmlns="" id="{7A361D10-40D1-FAB5-32FC-29F8EC07D93A}"/>
                </a:ext>
              </a:extLst>
            </p:cNvPr>
            <p:cNvSpPr txBox="1"/>
            <p:nvPr/>
          </p:nvSpPr>
          <p:spPr>
            <a:xfrm>
              <a:off x="3921298" y="8234764"/>
              <a:ext cx="6877793" cy="540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buClrTx/>
                <a:buFontTx/>
                <a:buNone/>
              </a:pP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T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R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U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Y 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T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Ì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M</a:t>
              </a:r>
            </a:p>
            <a:p>
              <a:pPr algn="ctr">
                <a:lnSpc>
                  <a:spcPct val="120000"/>
                </a:lnSpc>
                <a:buClrTx/>
                <a:buFontTx/>
                <a:buNone/>
              </a:pP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D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Ụ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N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G 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C</a:t>
              </a:r>
              <a:r>
                <a:rPr lang="en-US" sz="9600" b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SVN-Gretoon" panose="02040603050506020204" pitchFamily="18" charset="0"/>
                </a:rPr>
                <a:t>Ụ</a:t>
              </a:r>
              <a:endParaRPr lang="en-US" sz="9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</a:endParaRPr>
            </a:p>
          </p:txBody>
        </p:sp>
      </p:grpSp>
      <p:grpSp>
        <p:nvGrpSpPr>
          <p:cNvPr id="8" name="Nhóm 23">
            <a:extLst>
              <a:ext uri="{FF2B5EF4-FFF2-40B4-BE49-F238E27FC236}">
                <a16:creationId xmlns:a16="http://schemas.microsoft.com/office/drawing/2014/main" xmlns="" id="{07CBF231-C1B6-C897-95BF-27AA8F88F114}"/>
              </a:ext>
            </a:extLst>
          </p:cNvPr>
          <p:cNvGrpSpPr/>
          <p:nvPr/>
        </p:nvGrpSpPr>
        <p:grpSpPr>
          <a:xfrm>
            <a:off x="216037" y="813576"/>
            <a:ext cx="3713203" cy="480388"/>
            <a:chOff x="3666356" y="4535152"/>
            <a:chExt cx="4280542" cy="1419521"/>
          </a:xfrm>
        </p:grpSpPr>
        <p:sp>
          <p:nvSpPr>
            <p:cNvPr id="9" name="TextBox 67">
              <a:extLst>
                <a:ext uri="{FF2B5EF4-FFF2-40B4-BE49-F238E27FC236}">
                  <a16:creationId xmlns:a16="http://schemas.microsoft.com/office/drawing/2014/main" xmlns="" id="{22960768-0483-03B6-C739-BF58A5842928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xmlns="" id="{083352FF-9675-4E79-0563-46056840362A}"/>
                </a:ext>
              </a:extLst>
            </p:cNvPr>
            <p:cNvSpPr txBox="1"/>
            <p:nvPr/>
          </p:nvSpPr>
          <p:spPr>
            <a:xfrm>
              <a:off x="3666356" y="4535152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00B050"/>
                  </a:solidFill>
                  <a:latin typeface="UTM Showcard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">
            <a:extLst>
              <a:ext uri="{FF2B5EF4-FFF2-40B4-BE49-F238E27FC236}">
                <a16:creationId xmlns:a16="http://schemas.microsoft.com/office/drawing/2014/main" xmlns="" id="{D9E64E83-CDEF-6FC9-7BAF-40CCF3ED1438}"/>
              </a:ext>
            </a:extLst>
          </p:cNvPr>
          <p:cNvSpPr/>
          <p:nvPr/>
        </p:nvSpPr>
        <p:spPr>
          <a:xfrm>
            <a:off x="253219" y="980274"/>
            <a:ext cx="11662117" cy="19826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6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defRPr/>
            </a:pPr>
            <a:r>
              <a:rPr lang="en-US" sz="4400" b="1">
                <a:solidFill>
                  <a:srgbClr val="000066"/>
                </a:solidFill>
                <a:latin typeface="Calibri" panose="020F0502020204030204"/>
              </a:rPr>
              <a:t>Các nhóm thi đua nêu tên của các dụng cụ sau nhanh và đúng nhất là nhóm chiến thắng.</a:t>
            </a:r>
            <a:endParaRPr lang="en-US" sz="6000" b="1" dirty="0">
              <a:solidFill>
                <a:srgbClr val="000066"/>
              </a:solidFill>
              <a:latin typeface="Calibri" panose="020F0502020204030204"/>
            </a:endParaRPr>
          </a:p>
        </p:txBody>
      </p:sp>
      <p:grpSp>
        <p:nvGrpSpPr>
          <p:cNvPr id="6" name="Nhóm 23">
            <a:extLst>
              <a:ext uri="{FF2B5EF4-FFF2-40B4-BE49-F238E27FC236}">
                <a16:creationId xmlns:a16="http://schemas.microsoft.com/office/drawing/2014/main" xmlns="" id="{FC448523-C002-FBB0-A71A-7E18B0F2D9F4}"/>
              </a:ext>
            </a:extLst>
          </p:cNvPr>
          <p:cNvGrpSpPr/>
          <p:nvPr/>
        </p:nvGrpSpPr>
        <p:grpSpPr>
          <a:xfrm>
            <a:off x="4056971" y="830926"/>
            <a:ext cx="4303142" cy="470294"/>
            <a:chOff x="3666356" y="4564979"/>
            <a:chExt cx="4280542" cy="1389694"/>
          </a:xfrm>
        </p:grpSpPr>
        <p:sp>
          <p:nvSpPr>
            <p:cNvPr id="7" name="TextBox 67">
              <a:extLst>
                <a:ext uri="{FF2B5EF4-FFF2-40B4-BE49-F238E27FC236}">
                  <a16:creationId xmlns:a16="http://schemas.microsoft.com/office/drawing/2014/main" xmlns="" id="{999764DA-2604-E632-27BE-C062AD1F7A0C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1500" b="1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LUẬT CHƠI</a:t>
              </a:r>
              <a:endParaRPr lang="en-US" sz="115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67">
              <a:extLst>
                <a:ext uri="{FF2B5EF4-FFF2-40B4-BE49-F238E27FC236}">
                  <a16:creationId xmlns:a16="http://schemas.microsoft.com/office/drawing/2014/main" xmlns="" id="{B8DDAAE9-BCE0-506F-B9BB-67AEE8E0F4D8}"/>
                </a:ext>
              </a:extLst>
            </p:cNvPr>
            <p:cNvSpPr txBox="1"/>
            <p:nvPr/>
          </p:nvSpPr>
          <p:spPr>
            <a:xfrm>
              <a:off x="3666356" y="4564979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1500" b="1">
                  <a:ln w="9525">
                    <a:noFill/>
                    <a:prstDash val="solid"/>
                  </a:ln>
                  <a:solidFill>
                    <a:srgbClr val="92D05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LUẬT CHƠI</a:t>
              </a:r>
              <a:endParaRPr lang="en-US" sz="11500" b="1" dirty="0">
                <a:ln w="9525">
                  <a:noFill/>
                  <a:prstDash val="solid"/>
                </a:ln>
                <a:solidFill>
                  <a:srgbClr val="92D05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3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0424737-271D-FEE3-EBF3-D9B0E9F8A325}"/>
              </a:ext>
            </a:extLst>
          </p:cNvPr>
          <p:cNvSpPr/>
          <p:nvPr/>
        </p:nvSpPr>
        <p:spPr>
          <a:xfrm>
            <a:off x="417454" y="199430"/>
            <a:ext cx="11357091" cy="3120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xmlns="" id="{03ABEEBA-0447-3B2A-4D69-A495ADEA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777">
            <a:off x="1126014" y="335015"/>
            <a:ext cx="1076126" cy="107612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C75654C-FFB8-321C-296F-0AA55E54D62A}"/>
              </a:ext>
            </a:extLst>
          </p:cNvPr>
          <p:cNvSpPr txBox="1"/>
          <p:nvPr/>
        </p:nvSpPr>
        <p:spPr>
          <a:xfrm>
            <a:off x="1664077" y="4866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Đây là dụng 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cụ </a:t>
            </a:r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gì?</a:t>
            </a:r>
            <a:endParaRPr lang="pt-BR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xmlns="" id="{136E2BF5-29E0-0C18-D5DD-8F55C7D665EE}"/>
              </a:ext>
            </a:extLst>
          </p:cNvPr>
          <p:cNvGrpSpPr/>
          <p:nvPr/>
        </p:nvGrpSpPr>
        <p:grpSpPr>
          <a:xfrm>
            <a:off x="8468232" y="913203"/>
            <a:ext cx="2433711" cy="1889289"/>
            <a:chOff x="8177473" y="4793620"/>
            <a:chExt cx="2433711" cy="1889289"/>
          </a:xfrm>
        </p:grpSpPr>
        <p:sp>
          <p:nvSpPr>
            <p:cNvPr id="10" name="Rectangle: Rounded Corners 27">
              <a:extLst>
                <a:ext uri="{FF2B5EF4-FFF2-40B4-BE49-F238E27FC236}">
                  <a16:creationId xmlns:a16="http://schemas.microsoft.com/office/drawing/2014/main" xmlns="" id="{7F93F4BD-8E23-74E2-5111-C06DCD76048A}"/>
                </a:ext>
              </a:extLst>
            </p:cNvPr>
            <p:cNvSpPr/>
            <p:nvPr/>
          </p:nvSpPr>
          <p:spPr>
            <a:xfrm>
              <a:off x="8177473" y="5405549"/>
              <a:ext cx="2433711" cy="1277360"/>
            </a:xfrm>
            <a:prstGeom prst="roundRect">
              <a:avLst>
                <a:gd name="adj" fmla="val 50000"/>
              </a:avLst>
            </a:prstGeom>
            <a:solidFill>
              <a:srgbClr val="E8FFD1"/>
            </a:solidFill>
            <a:ln w="88900" cap="rnd" cmpd="thinThick">
              <a:solidFill>
                <a:srgbClr val="00B050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innerShdw blurRad="1270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5050"/>
                  </a:solidFill>
                </a:rPr>
                <a:t>Cờ - lê</a:t>
              </a:r>
            </a:p>
          </p:txBody>
        </p:sp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xmlns="" id="{DCAC6E5D-7B04-FB80-8CC2-38679C4B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4926" y="4793620"/>
              <a:ext cx="968926" cy="939737"/>
            </a:xfrm>
            <a:prstGeom prst="rect">
              <a:avLst/>
            </a:prstGeom>
          </p:spPr>
        </p:pic>
      </p:grpSp>
      <p:pic>
        <p:nvPicPr>
          <p:cNvPr id="23" name="Hình ảnh 22" descr="Ảnh có chứa văn bản, ảnh chụp màn hình, công cụ&#10;&#10;Mô tả được tạo tự động">
            <a:extLst>
              <a:ext uri="{FF2B5EF4-FFF2-40B4-BE49-F238E27FC236}">
                <a16:creationId xmlns:a16="http://schemas.microsoft.com/office/drawing/2014/main" xmlns="" id="{9EB2007C-F6E0-02A8-D81C-92B674C96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0" t="39742" r="17876" b="46343"/>
          <a:stretch/>
        </p:blipFill>
        <p:spPr>
          <a:xfrm>
            <a:off x="1437574" y="1403228"/>
            <a:ext cx="6285072" cy="16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0424737-271D-FEE3-EBF3-D9B0E9F8A325}"/>
              </a:ext>
            </a:extLst>
          </p:cNvPr>
          <p:cNvSpPr/>
          <p:nvPr/>
        </p:nvSpPr>
        <p:spPr>
          <a:xfrm>
            <a:off x="417454" y="199430"/>
            <a:ext cx="11357091" cy="3120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xmlns="" id="{03ABEEBA-0447-3B2A-4D69-A495ADEA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777">
            <a:off x="1126014" y="335015"/>
            <a:ext cx="1076126" cy="107612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C75654C-FFB8-321C-296F-0AA55E54D62A}"/>
              </a:ext>
            </a:extLst>
          </p:cNvPr>
          <p:cNvSpPr txBox="1"/>
          <p:nvPr/>
        </p:nvSpPr>
        <p:spPr>
          <a:xfrm>
            <a:off x="1664077" y="4866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Đây là dụng 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cụ </a:t>
            </a:r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gì?</a:t>
            </a:r>
            <a:endParaRPr lang="pt-BR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xmlns="" id="{136E2BF5-29E0-0C18-D5DD-8F55C7D665EE}"/>
              </a:ext>
            </a:extLst>
          </p:cNvPr>
          <p:cNvGrpSpPr/>
          <p:nvPr/>
        </p:nvGrpSpPr>
        <p:grpSpPr>
          <a:xfrm>
            <a:off x="8468232" y="940499"/>
            <a:ext cx="2733339" cy="1861993"/>
            <a:chOff x="8177473" y="4820916"/>
            <a:chExt cx="2733339" cy="1861993"/>
          </a:xfrm>
        </p:grpSpPr>
        <p:sp>
          <p:nvSpPr>
            <p:cNvPr id="10" name="Rectangle: Rounded Corners 27">
              <a:extLst>
                <a:ext uri="{FF2B5EF4-FFF2-40B4-BE49-F238E27FC236}">
                  <a16:creationId xmlns:a16="http://schemas.microsoft.com/office/drawing/2014/main" xmlns="" id="{7F93F4BD-8E23-74E2-5111-C06DCD76048A}"/>
                </a:ext>
              </a:extLst>
            </p:cNvPr>
            <p:cNvSpPr/>
            <p:nvPr/>
          </p:nvSpPr>
          <p:spPr>
            <a:xfrm>
              <a:off x="8177473" y="5405549"/>
              <a:ext cx="2733339" cy="1277360"/>
            </a:xfrm>
            <a:prstGeom prst="roundRect">
              <a:avLst>
                <a:gd name="adj" fmla="val 50000"/>
              </a:avLst>
            </a:prstGeom>
            <a:solidFill>
              <a:srgbClr val="E8FFD1"/>
            </a:solidFill>
            <a:ln w="88900" cap="rnd" cmpd="thinThick">
              <a:solidFill>
                <a:srgbClr val="00B050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innerShdw blurRad="1270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5050"/>
                  </a:solidFill>
                </a:rPr>
                <a:t>Tua - vít</a:t>
              </a:r>
            </a:p>
          </p:txBody>
        </p:sp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xmlns="" id="{DCAC6E5D-7B04-FB80-8CC2-38679C4B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8702" y="4820916"/>
              <a:ext cx="968926" cy="939737"/>
            </a:xfrm>
            <a:prstGeom prst="rect">
              <a:avLst/>
            </a:prstGeom>
          </p:spPr>
        </p:pic>
      </p:grpSp>
      <p:pic>
        <p:nvPicPr>
          <p:cNvPr id="23" name="Hình ảnh 22" descr="Ảnh có chứa văn bản, ảnh chụp màn hình, công cụ&#10;&#10;Mô tả được tạo tự động">
            <a:extLst>
              <a:ext uri="{FF2B5EF4-FFF2-40B4-BE49-F238E27FC236}">
                <a16:creationId xmlns:a16="http://schemas.microsoft.com/office/drawing/2014/main" xmlns="" id="{9EB2007C-F6E0-02A8-D81C-92B674C96B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57108" r="17216" b="28977"/>
          <a:stretch/>
        </p:blipFill>
        <p:spPr>
          <a:xfrm>
            <a:off x="1437574" y="1403228"/>
            <a:ext cx="6285072" cy="162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0424737-271D-FEE3-EBF3-D9B0E9F8A325}"/>
              </a:ext>
            </a:extLst>
          </p:cNvPr>
          <p:cNvSpPr/>
          <p:nvPr/>
        </p:nvSpPr>
        <p:spPr>
          <a:xfrm>
            <a:off x="417454" y="199430"/>
            <a:ext cx="11357091" cy="312054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xmlns="" id="{03ABEEBA-0447-3B2A-4D69-A495ADEAA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777">
            <a:off x="1126014" y="335015"/>
            <a:ext cx="1076126" cy="1076126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C75654C-FFB8-321C-296F-0AA55E54D62A}"/>
              </a:ext>
            </a:extLst>
          </p:cNvPr>
          <p:cNvSpPr txBox="1"/>
          <p:nvPr/>
        </p:nvSpPr>
        <p:spPr>
          <a:xfrm>
            <a:off x="1664077" y="48665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Đây là dụng </a:t>
            </a:r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cụ </a:t>
            </a:r>
            <a:r>
              <a:rPr lang="vi-VN" sz="4800">
                <a:latin typeface="Calibri" panose="020F0502020204030204" pitchFamily="34" charset="0"/>
                <a:cs typeface="Calibri" panose="020F0502020204030204" pitchFamily="34" charset="0"/>
              </a:rPr>
              <a:t>gì?</a:t>
            </a:r>
            <a:endParaRPr lang="pt-BR" sz="4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29">
            <a:extLst>
              <a:ext uri="{FF2B5EF4-FFF2-40B4-BE49-F238E27FC236}">
                <a16:creationId xmlns:a16="http://schemas.microsoft.com/office/drawing/2014/main" xmlns="" id="{136E2BF5-29E0-0C18-D5DD-8F55C7D665EE}"/>
              </a:ext>
            </a:extLst>
          </p:cNvPr>
          <p:cNvGrpSpPr/>
          <p:nvPr/>
        </p:nvGrpSpPr>
        <p:grpSpPr>
          <a:xfrm>
            <a:off x="8134066" y="940498"/>
            <a:ext cx="3067505" cy="1861994"/>
            <a:chOff x="7843307" y="4820915"/>
            <a:chExt cx="3067505" cy="1861994"/>
          </a:xfrm>
        </p:grpSpPr>
        <p:sp>
          <p:nvSpPr>
            <p:cNvPr id="10" name="Rectangle: Rounded Corners 27">
              <a:extLst>
                <a:ext uri="{FF2B5EF4-FFF2-40B4-BE49-F238E27FC236}">
                  <a16:creationId xmlns:a16="http://schemas.microsoft.com/office/drawing/2014/main" xmlns="" id="{7F93F4BD-8E23-74E2-5111-C06DCD76048A}"/>
                </a:ext>
              </a:extLst>
            </p:cNvPr>
            <p:cNvSpPr/>
            <p:nvPr/>
          </p:nvSpPr>
          <p:spPr>
            <a:xfrm>
              <a:off x="7843307" y="5405549"/>
              <a:ext cx="3067505" cy="1277360"/>
            </a:xfrm>
            <a:prstGeom prst="roundRect">
              <a:avLst>
                <a:gd name="adj" fmla="val 50000"/>
              </a:avLst>
            </a:prstGeom>
            <a:solidFill>
              <a:srgbClr val="E8FFD1"/>
            </a:solidFill>
            <a:ln w="88900" cap="rnd" cmpd="thinThick">
              <a:solidFill>
                <a:srgbClr val="00B050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innerShdw blurRad="1270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5050"/>
                  </a:solidFill>
                </a:rPr>
                <a:t>Tấm 25 lỗ</a:t>
              </a:r>
            </a:p>
          </p:txBody>
        </p:sp>
        <p:pic>
          <p:nvPicPr>
            <p:cNvPr id="13" name="Picture 18">
              <a:extLst>
                <a:ext uri="{FF2B5EF4-FFF2-40B4-BE49-F238E27FC236}">
                  <a16:creationId xmlns:a16="http://schemas.microsoft.com/office/drawing/2014/main" xmlns="" id="{DCAC6E5D-7B04-FB80-8CC2-38679C4B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2596" y="4820915"/>
              <a:ext cx="968926" cy="939737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, ảnh chụp màn hình, số, Phông chữ&#10;&#10;Mô tả được tạo tự động">
            <a:extLst>
              <a:ext uri="{FF2B5EF4-FFF2-40B4-BE49-F238E27FC236}">
                <a16:creationId xmlns:a16="http://schemas.microsoft.com/office/drawing/2014/main" xmlns="" id="{34797821-F3FB-56DC-EE66-3C5370526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9" t="12990" r="17734" b="70215"/>
          <a:stretch/>
        </p:blipFill>
        <p:spPr>
          <a:xfrm>
            <a:off x="1244727" y="1317652"/>
            <a:ext cx="5840049" cy="18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709</Words>
  <Application>Microsoft Office PowerPoint</Application>
  <PresentationFormat>Widescreen</PresentationFormat>
  <Paragraphs>113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LNTH-LuoLuoNotangYuanTi 1</vt:lpstr>
      <vt:lpstr>#9Slide07 SVNBeachwood Sans</vt:lpstr>
      <vt:lpstr>Arial</vt:lpstr>
      <vt:lpstr>Calibri</vt:lpstr>
      <vt:lpstr>Century Gothic</vt:lpstr>
      <vt:lpstr>iCiel Pony</vt:lpstr>
      <vt:lpstr>LNTH-Dinomiko</vt:lpstr>
      <vt:lpstr>Roboto</vt:lpstr>
      <vt:lpstr>SVN-Gretoon</vt:lpstr>
      <vt:lpstr>SVN-Kitten</vt:lpstr>
      <vt:lpstr>UTM Duepuntozero</vt:lpstr>
      <vt:lpstr>UTM Edwardian</vt:lpstr>
      <vt:lpstr>UTM Showcard</vt:lpstr>
      <vt:lpstr>UVN Banh Mi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loan</dc:creator>
  <cp:lastModifiedBy>kim loan</cp:lastModifiedBy>
  <cp:revision>1</cp:revision>
  <dcterms:created xsi:type="dcterms:W3CDTF">2024-02-27T15:31:06Z</dcterms:created>
  <dcterms:modified xsi:type="dcterms:W3CDTF">2024-02-27T15:39:13Z</dcterms:modified>
</cp:coreProperties>
</file>